
<file path=[Content_Types].xml><?xml version="1.0" encoding="utf-8"?>
<Types xmlns="http://schemas.openxmlformats.org/package/2006/content-types">
  <Default Extension="jpeg" ContentType="image/jpe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477" r:id="rId5"/>
    <p:sldId id="478" r:id="rId6"/>
    <p:sldId id="448" r:id="rId7"/>
    <p:sldId id="479" r:id="rId8"/>
    <p:sldId id="1255" r:id="rId9"/>
    <p:sldId id="1257" r:id="rId10"/>
    <p:sldId id="1310" r:id="rId11"/>
    <p:sldId id="1252" r:id="rId12"/>
    <p:sldId id="450" r:id="rId13"/>
    <p:sldId id="1060" r:id="rId14"/>
    <p:sldId id="1253" r:id="rId15"/>
    <p:sldId id="1254" r:id="rId16"/>
    <p:sldId id="1258" r:id="rId17"/>
    <p:sldId id="1263" r:id="rId18"/>
    <p:sldId id="1264" r:id="rId19"/>
    <p:sldId id="1260" r:id="rId20"/>
    <p:sldId id="1261" r:id="rId21"/>
    <p:sldId id="1262" r:id="rId22"/>
    <p:sldId id="452" r:id="rId23"/>
    <p:sldId id="495" r:id="rId24"/>
    <p:sldId id="1270" r:id="rId25"/>
    <p:sldId id="1268" r:id="rId26"/>
    <p:sldId id="1269" r:id="rId27"/>
    <p:sldId id="453" r:id="rId28"/>
    <p:sldId id="1266" r:id="rId29"/>
    <p:sldId id="454" r:id="rId30"/>
    <p:sldId id="455" r:id="rId31"/>
    <p:sldId id="493" r:id="rId32"/>
    <p:sldId id="494" r:id="rId33"/>
    <p:sldId id="456" r:id="rId34"/>
    <p:sldId id="1267" r:id="rId35"/>
    <p:sldId id="905" r:id="rId36"/>
    <p:sldId id="458" r:id="rId37"/>
    <p:sldId id="459" r:id="rId38"/>
    <p:sldId id="483" r:id="rId39"/>
    <p:sldId id="1226" r:id="rId40"/>
    <p:sldId id="1299" r:id="rId41"/>
    <p:sldId id="489" r:id="rId42"/>
    <p:sldId id="462" r:id="rId43"/>
    <p:sldId id="463" r:id="rId44"/>
    <p:sldId id="488" r:id="rId45"/>
    <p:sldId id="464" r:id="rId46"/>
    <p:sldId id="480" r:id="rId47"/>
    <p:sldId id="491" r:id="rId48"/>
    <p:sldId id="492" r:id="rId49"/>
    <p:sldId id="465" r:id="rId50"/>
    <p:sldId id="447" r:id="rId5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477"/>
            <p14:sldId id="478"/>
            <p14:sldId id="448"/>
            <p14:sldId id="479"/>
            <p14:sldId id="1255"/>
            <p14:sldId id="1257"/>
            <p14:sldId id="1310"/>
            <p14:sldId id="1252"/>
            <p14:sldId id="450"/>
            <p14:sldId id="1060"/>
            <p14:sldId id="1253"/>
            <p14:sldId id="1254"/>
            <p14:sldId id="1258"/>
            <p14:sldId id="1263"/>
            <p14:sldId id="1264"/>
            <p14:sldId id="1260"/>
            <p14:sldId id="1261"/>
            <p14:sldId id="1262"/>
            <p14:sldId id="452"/>
            <p14:sldId id="495"/>
            <p14:sldId id="1270"/>
            <p14:sldId id="1268"/>
            <p14:sldId id="1269"/>
            <p14:sldId id="453"/>
            <p14:sldId id="1266"/>
            <p14:sldId id="454"/>
            <p14:sldId id="455"/>
            <p14:sldId id="493"/>
            <p14:sldId id="494"/>
            <p14:sldId id="456"/>
            <p14:sldId id="1267"/>
            <p14:sldId id="905"/>
            <p14:sldId id="458"/>
            <p14:sldId id="459"/>
            <p14:sldId id="483"/>
            <p14:sldId id="1226"/>
            <p14:sldId id="1299"/>
            <p14:sldId id="489"/>
            <p14:sldId id="462"/>
            <p14:sldId id="463"/>
            <p14:sldId id="488"/>
            <p14:sldId id="464"/>
            <p14:sldId id="480"/>
            <p14:sldId id="491"/>
            <p14:sldId id="492"/>
            <p14:sldId id="465"/>
            <p14:sldId id="447"/>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1282" y="77"/>
      </p:cViewPr>
      <p:guideLst>
        <p:guide orient="horz" pos="2164"/>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hierarchy"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phldr="0" custT="1"/>
      <dgm:spPr>
        <a:solidFill>
          <a:srgbClr val="0070C0"/>
        </a:solidFill>
        <a:ln>
          <a:noFill/>
        </a:ln>
      </dgm:spPr>
      <dgm:t>
        <a:bodyPr vert="horz" wrap="square"/>
        <a:p>
          <a:pPr rtl="0">
            <a:lnSpc>
              <a:spcPct val="100000"/>
            </a:lnSpc>
            <a:spcBef>
              <a:spcPct val="0"/>
            </a:spcBef>
            <a:spcAft>
              <a:spcPct val="35000"/>
            </a:spcAft>
          </a:pPr>
          <a:r>
            <a:rPr lang="zh-CN" altLang="en-US" sz="2000" dirty="0">
              <a:solidFill>
                <a:schemeClr val="bg1"/>
              </a:solidFill>
              <a:latin typeface="微软雅黑" panose="020B0503020204020204" pitchFamily="34" charset="-122"/>
              <a:ea typeface="微软雅黑" panose="020B0503020204020204" pitchFamily="34" charset="-122"/>
            </a:rPr>
            <a:t>所有损害优化的方法都是正则化。</a:t>
          </a:r>
          <a:r>
            <a:rPr lang="zh-CN" altLang="en-US" sz="2000" dirty="0">
              <a:solidFill>
                <a:schemeClr val="bg1"/>
              </a:solidFill>
              <a:latin typeface="微软雅黑" panose="020B0503020204020204" pitchFamily="34" charset="-122"/>
              <a:ea typeface="微软雅黑" panose="020B0503020204020204" pitchFamily="34" charset="-122"/>
            </a:rPr>
            <a:t/>
          </a:r>
          <a:endParaRPr lang="zh-CN" altLang="en-US" sz="2000" dirty="0">
            <a:solidFill>
              <a:schemeClr val="bg1"/>
            </a:solidFill>
            <a:latin typeface="微软雅黑" panose="020B0503020204020204" pitchFamily="34" charset="-122"/>
            <a:ea typeface="微软雅黑" panose="020B0503020204020204" pitchFamily="34" charset="-122"/>
          </a:endParaRPr>
        </a:p>
      </dgm:t>
    </dgm:pt>
    <dgm:pt modelId="{0BDF28E4-3DD2-49C4-ADA0-8A4D042CDCAA}" cxnId="{72D50233-DEB6-4879-8C57-D6321F2EFE83}" type="parTrans">
      <dgm:prSet/>
      <dgm:spPr/>
      <dgm:t>
        <a:bodyPr/>
        <a:lstStyle/>
        <a:p>
          <a:endParaRPr lang="zh-CN" altLang="en-US" sz="1000"/>
        </a:p>
      </dgm:t>
    </dgm:pt>
    <dgm:pt modelId="{1C7A80F1-86C4-424F-9840-90BCB07D654B}" cxnId="{72D50233-DEB6-4879-8C57-D6321F2EFE83}" type="sibTrans">
      <dgm:prSet/>
      <dgm:spPr/>
      <dgm:t>
        <a:bodyPr/>
        <a:lstStyle/>
        <a:p>
          <a:endParaRPr lang="zh-CN" altLang="en-US" sz="1000"/>
        </a:p>
      </dgm:t>
    </dgm:pt>
    <dgm:pt modelId="{DB307B8E-5B07-4FB9-927C-FCB1686BA255}">
      <dgm:prSet phldr="0" custT="1"/>
      <dgm:spPr>
        <a:solidFill>
          <a:srgbClr val="0070C0"/>
        </a:solidFill>
      </dgm:spPr>
      <dgm:t>
        <a:bodyPr vert="horz" wrap="square"/>
        <a:p>
          <a:pPr rtl="0">
            <a:lnSpc>
              <a:spcPct val="100000"/>
            </a:lnSpc>
            <a:spcBef>
              <a:spcPct val="0"/>
            </a:spcBef>
            <a:spcAft>
              <a:spcPct val="35000"/>
            </a:spcAft>
          </a:pPr>
          <a:r>
            <a:rPr lang="zh-CN" altLang="en-US" sz="2000" dirty="0">
              <a:solidFill>
                <a:schemeClr val="bg1"/>
              </a:solidFill>
              <a:latin typeface="微软雅黑" panose="020B0503020204020204" pitchFamily="34" charset="-122"/>
              <a:ea typeface="微软雅黑" panose="020B0503020204020204" pitchFamily="34" charset="-122"/>
            </a:rPr>
            <a:t>增加优化约束</a:t>
          </a:r>
          <a:r>
            <a:rPr lang="zh-CN" altLang="en-US" sz="2000" dirty="0">
              <a:solidFill>
                <a:schemeClr val="bg1"/>
              </a:solidFill>
              <a:latin typeface="微软雅黑" panose="020B0503020204020204" pitchFamily="34" charset="-122"/>
              <a:ea typeface="微软雅黑" panose="020B0503020204020204" pitchFamily="34" charset="-122"/>
            </a:rPr>
            <a:t/>
          </a:r>
          <a:endParaRPr lang="zh-CN" altLang="en-US" sz="2000" dirty="0">
            <a:solidFill>
              <a:schemeClr val="bg1"/>
            </a:solidFill>
            <a:latin typeface="微软雅黑" panose="020B0503020204020204" pitchFamily="34" charset="-122"/>
            <a:ea typeface="微软雅黑" panose="020B0503020204020204" pitchFamily="34" charset="-122"/>
          </a:endParaRPr>
        </a:p>
      </dgm:t>
    </dgm:pt>
    <dgm:pt modelId="{40A169F2-70EE-4009-97A2-C1E2CA251AE8}" cxnId="{C5846024-465C-4226-86F5-9935AA1A8AFB}" type="parTrans">
      <dgm:prSet/>
      <dgm:spPr/>
      <dgm:t>
        <a:bodyPr/>
        <a:lstStyle/>
        <a:p>
          <a:endParaRPr lang="zh-CN" altLang="en-US" sz="1000"/>
        </a:p>
      </dgm:t>
    </dgm:pt>
    <dgm:pt modelId="{A9229453-57E9-4A0C-9186-0D49225E969E}" cxnId="{C5846024-465C-4226-86F5-9935AA1A8AFB}" type="sibTrans">
      <dgm:prSet/>
      <dgm:spPr/>
      <dgm:t>
        <a:bodyPr/>
        <a:lstStyle/>
        <a:p>
          <a:endParaRPr lang="zh-CN" altLang="en-US" sz="1000"/>
        </a:p>
      </dgm:t>
    </dgm:pt>
    <dgm:pt modelId="{3A66B05C-C306-4566-ADB4-BD58EF99E13F}">
      <dgm:prSet phldr="0" custT="1"/>
      <dgm:spPr>
        <a:solidFill>
          <a:srgbClr val="0070C0"/>
        </a:solidFill>
      </dgm:spPr>
      <dgm:t>
        <a:bodyPr vert="horz" wrap="square"/>
        <a:p>
          <a:pPr rtl="0">
            <a:lnSpc>
              <a:spcPct val="100000"/>
            </a:lnSpc>
            <a:spcBef>
              <a:spcPct val="0"/>
            </a:spcBef>
            <a:spcAft>
              <a:spcPct val="35000"/>
            </a:spcAft>
          </a:pPr>
          <a:r>
            <a:rPr lang="zh-CN" altLang="en-US" sz="2000" dirty="0">
              <a:solidFill>
                <a:schemeClr val="bg1"/>
              </a:solidFill>
              <a:latin typeface="微软雅黑" panose="020B0503020204020204" pitchFamily="34" charset="-122"/>
              <a:ea typeface="微软雅黑" panose="020B0503020204020204" pitchFamily="34" charset="-122"/>
            </a:rPr>
            <a:t>干扰优化过程</a:t>
          </a:r>
          <a:r>
            <a:rPr lang="zh-CN" altLang="en-US" sz="2000" dirty="0">
              <a:solidFill>
                <a:schemeClr val="bg1"/>
              </a:solidFill>
              <a:latin typeface="微软雅黑" panose="020B0503020204020204" pitchFamily="34" charset="-122"/>
              <a:ea typeface="微软雅黑" panose="020B0503020204020204" pitchFamily="34" charset="-122"/>
            </a:rPr>
            <a:t/>
          </a:r>
          <a:endParaRPr lang="zh-CN" altLang="en-US" sz="2000" dirty="0">
            <a:solidFill>
              <a:schemeClr val="bg1"/>
            </a:solidFill>
            <a:latin typeface="微软雅黑" panose="020B0503020204020204" pitchFamily="34" charset="-122"/>
            <a:ea typeface="微软雅黑" panose="020B0503020204020204" pitchFamily="34" charset="-122"/>
          </a:endParaRPr>
        </a:p>
      </dgm:t>
    </dgm:pt>
    <dgm:pt modelId="{013B59AA-A8DF-4C7C-9DB4-7BB8FC4371C0}" cxnId="{6EC5B9AE-71F4-4215-AE5D-D46B8A2D5479}" type="parTrans">
      <dgm:prSet/>
      <dgm:spPr/>
      <dgm:t>
        <a:bodyPr/>
        <a:lstStyle/>
        <a:p>
          <a:endParaRPr lang="zh-CN" altLang="en-US" sz="1000"/>
        </a:p>
      </dgm:t>
    </dgm:pt>
    <dgm:pt modelId="{C0EB23F3-E30C-4600-81D9-825401C2251F}" cxnId="{6EC5B9AE-71F4-4215-AE5D-D46B8A2D5479}" type="sibTrans">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Cnt="0"/>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Cnt="0"/>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72D50233-DEB6-4879-8C57-D6321F2EFE83}" srcId="{F6FB202F-FB08-4046-B511-8154FB49289C}" destId="{5B2E383B-9F26-4DA9-983E-E153C7FFFA10}" srcOrd="0" destOrd="0" parTransId="{0BDF28E4-3DD2-49C4-ADA0-8A4D042CDCAA}" sibTransId="{1C7A80F1-86C4-424F-9840-90BCB07D654B}"/>
    <dgm:cxn modelId="{C5846024-465C-4226-86F5-9935AA1A8AFB}" srcId="{5B2E383B-9F26-4DA9-983E-E153C7FFFA10}" destId="{DB307B8E-5B07-4FB9-927C-FCB1686BA255}" srcOrd="0" destOrd="0" parTransId="{40A169F2-70EE-4009-97A2-C1E2CA251AE8}" sibTransId="{A9229453-57E9-4A0C-9186-0D49225E969E}"/>
    <dgm:cxn modelId="{6EC5B9AE-71F4-4215-AE5D-D46B8A2D5479}" srcId="{5B2E383B-9F26-4DA9-983E-E153C7FFFA10}" destId="{3A66B05C-C306-4566-ADB4-BD58EF99E13F}" srcOrd="1" destOrd="0" parTransId="{013B59AA-A8DF-4C7C-9DB4-7BB8FC4371C0}" sibTransId="{C0EB23F3-E30C-4600-81D9-825401C2251F}"/>
    <dgm:cxn modelId="{53A1174D-696C-4D00-9561-EDE61AB99216}" type="presOf" srcId="{F6FB202F-FB08-4046-B511-8154FB49289C}" destId="{674A3CB7-FDA9-44AE-915F-54F6508BD0EE}" srcOrd="0" destOrd="0" presId="urn:microsoft.com/office/officeart/2005/8/layout/orgChart1"/>
    <dgm:cxn modelId="{E684D6AB-CDD8-4663-B564-2EB95B5705A1}" type="presParOf" srcId="{674A3CB7-FDA9-44AE-915F-54F6508BD0EE}" destId="{D8A5553F-946F-42F6-B0C2-579C504334D7}" srcOrd="0" destOrd="0" presId="urn:microsoft.com/office/officeart/2005/8/layout/orgChart1"/>
    <dgm:cxn modelId="{22C1FCA3-C0E9-4A37-A2A6-6E057DEEE3BC}" type="presParOf" srcId="{D8A5553F-946F-42F6-B0C2-579C504334D7}" destId="{D50CC31B-43F6-4201-B273-994815EA301A}" srcOrd="0" destOrd="0" presId="urn:microsoft.com/office/officeart/2005/8/layout/orgChart1"/>
    <dgm:cxn modelId="{2DF5DA04-8E91-43CE-BDC9-7E728B6931D1}" type="presOf" srcId="{5B2E383B-9F26-4DA9-983E-E153C7FFFA10}" destId="{D50CC31B-43F6-4201-B273-994815EA301A}" srcOrd="0" destOrd="0" presId="urn:microsoft.com/office/officeart/2005/8/layout/orgChart1"/>
    <dgm:cxn modelId="{CD6EC38E-4838-4922-9B5D-521326064049}" type="presParOf" srcId="{D50CC31B-43F6-4201-B273-994815EA301A}" destId="{D05EC9E0-8F5D-45CB-A733-A5612A87189B}" srcOrd="0" destOrd="0" presId="urn:microsoft.com/office/officeart/2005/8/layout/orgChart1"/>
    <dgm:cxn modelId="{EAF4B3A8-407E-47E1-88F6-0B6EF1D7113B}" type="presOf" srcId="{5B2E383B-9F26-4DA9-983E-E153C7FFFA10}" destId="{D05EC9E0-8F5D-45CB-A733-A5612A87189B}" srcOrd="0" destOrd="0" presId="urn:microsoft.com/office/officeart/2005/8/layout/orgChart1"/>
    <dgm:cxn modelId="{FC6CBE8A-D434-4D53-91E6-6CD64DE48DFA}" type="presParOf" srcId="{D50CC31B-43F6-4201-B273-994815EA301A}" destId="{0A43440D-1F09-40F2-B6E7-0FC9C4298197}" srcOrd="1" destOrd="0" presId="urn:microsoft.com/office/officeart/2005/8/layout/orgChart1"/>
    <dgm:cxn modelId="{0024E716-7E58-4A8B-8628-839D4D5BF9D8}" type="presOf" srcId="{5B2E383B-9F26-4DA9-983E-E153C7FFFA10}" destId="{0A43440D-1F09-40F2-B6E7-0FC9C4298197}" srcOrd="0" destOrd="0" presId="urn:microsoft.com/office/officeart/2005/8/layout/orgChart1"/>
    <dgm:cxn modelId="{5AED5C5B-4449-4A10-A59D-559B8AE79E70}" type="presParOf" srcId="{D8A5553F-946F-42F6-B0C2-579C504334D7}" destId="{5D01162B-4530-4E40-A0F9-1F982BE9578B}" srcOrd="1" destOrd="0" presId="urn:microsoft.com/office/officeart/2005/8/layout/orgChart1"/>
    <dgm:cxn modelId="{5767FB8A-C083-4261-AD00-3EFD81ADAFF4}" type="presParOf" srcId="{5D01162B-4530-4E40-A0F9-1F982BE9578B}" destId="{AF461715-315F-4B67-AE64-A74F48E9AF89}" srcOrd="0" destOrd="1" presId="urn:microsoft.com/office/officeart/2005/8/layout/orgChart1"/>
    <dgm:cxn modelId="{F28F0DDD-EAEF-41B9-845F-984A7A8BE76F}" type="presOf" srcId="{40A169F2-70EE-4009-97A2-C1E2CA251AE8}" destId="{AF461715-315F-4B67-AE64-A74F48E9AF89}" srcOrd="0" destOrd="0" presId="urn:microsoft.com/office/officeart/2005/8/layout/orgChart1"/>
    <dgm:cxn modelId="{E55D03BC-9103-42C6-982F-0704645B4066}" type="presParOf" srcId="{5D01162B-4530-4E40-A0F9-1F982BE9578B}" destId="{10C067CD-E0A3-4180-9A83-FAE111F9A168}" srcOrd="1" destOrd="1" presId="urn:microsoft.com/office/officeart/2005/8/layout/orgChart1"/>
    <dgm:cxn modelId="{400D9C76-88A8-48C4-B2FA-A754D4EC5CA1}" type="presParOf" srcId="{10C067CD-E0A3-4180-9A83-FAE111F9A168}" destId="{5AB19431-C5EF-439D-8E18-25FA79D57CB7}" srcOrd="0" destOrd="1" presId="urn:microsoft.com/office/officeart/2005/8/layout/orgChart1"/>
    <dgm:cxn modelId="{D1565DC3-08AC-4BD1-995E-53EAD3982539}" type="presOf" srcId="{DB307B8E-5B07-4FB9-927C-FCB1686BA255}" destId="{5AB19431-C5EF-439D-8E18-25FA79D57CB7}" srcOrd="0" destOrd="0" presId="urn:microsoft.com/office/officeart/2005/8/layout/orgChart1"/>
    <dgm:cxn modelId="{17438D4A-8F22-4C0C-AD43-DD69504A253A}" type="presParOf" srcId="{5AB19431-C5EF-439D-8E18-25FA79D57CB7}" destId="{D2B477F3-791F-46FC-A50D-FA3601860E25}" srcOrd="0" destOrd="0" presId="urn:microsoft.com/office/officeart/2005/8/layout/orgChart1"/>
    <dgm:cxn modelId="{671E6DA7-637D-43BA-A9F9-9F61B541F0BD}" type="presOf" srcId="{DB307B8E-5B07-4FB9-927C-FCB1686BA255}" destId="{D2B477F3-791F-46FC-A50D-FA3601860E25}" srcOrd="0" destOrd="0" presId="urn:microsoft.com/office/officeart/2005/8/layout/orgChart1"/>
    <dgm:cxn modelId="{F04BE6B7-A471-4594-8126-FA4F1D873F64}" type="presParOf" srcId="{5AB19431-C5EF-439D-8E18-25FA79D57CB7}" destId="{3E20DBAE-BE56-4FE8-B27C-7A331CE5D7F0}" srcOrd="1" destOrd="0" presId="urn:microsoft.com/office/officeart/2005/8/layout/orgChart1"/>
    <dgm:cxn modelId="{478157B3-34E5-4901-93F7-8625543313EB}" type="presOf" srcId="{DB307B8E-5B07-4FB9-927C-FCB1686BA255}" destId="{3E20DBAE-BE56-4FE8-B27C-7A331CE5D7F0}" srcOrd="0" destOrd="0" presId="urn:microsoft.com/office/officeart/2005/8/layout/orgChart1"/>
    <dgm:cxn modelId="{D488ED1A-6E02-40F5-B01D-12777528EADA}" type="presParOf" srcId="{10C067CD-E0A3-4180-9A83-FAE111F9A168}" destId="{65DB62D2-7EC5-482F-AC65-C0B9E2943960}" srcOrd="1" destOrd="1" presId="urn:microsoft.com/office/officeart/2005/8/layout/orgChart1"/>
    <dgm:cxn modelId="{D9E9971D-2726-4E1D-BBC3-2F9D1E4B16AB}" type="presParOf" srcId="{10C067CD-E0A3-4180-9A83-FAE111F9A168}" destId="{229FEED3-1781-4CCD-9286-7FD2B3B2E358}" srcOrd="2" destOrd="1" presId="urn:microsoft.com/office/officeart/2005/8/layout/orgChart1"/>
    <dgm:cxn modelId="{E102EDF4-D913-4998-A43B-A076309F1843}" type="presParOf" srcId="{5D01162B-4530-4E40-A0F9-1F982BE9578B}" destId="{E5BF9C94-5509-4F79-AC82-D0991D6614CC}" srcOrd="2" destOrd="1" presId="urn:microsoft.com/office/officeart/2005/8/layout/orgChart1"/>
    <dgm:cxn modelId="{2573915B-AEF4-445B-B6EF-236EF0478E35}" type="presOf" srcId="{013B59AA-A8DF-4C7C-9DB4-7BB8FC4371C0}" destId="{E5BF9C94-5509-4F79-AC82-D0991D6614CC}" srcOrd="0" destOrd="0" presId="urn:microsoft.com/office/officeart/2005/8/layout/orgChart1"/>
    <dgm:cxn modelId="{ED8C584C-F68F-4CE3-9A4C-B83260FD091F}" type="presParOf" srcId="{5D01162B-4530-4E40-A0F9-1F982BE9578B}" destId="{1C1CF193-258F-4481-B8DE-A7777F3305D8}" srcOrd="3" destOrd="1" presId="urn:microsoft.com/office/officeart/2005/8/layout/orgChart1"/>
    <dgm:cxn modelId="{91A78667-E908-4ED4-AA9A-6640ADCD2C0E}" type="presParOf" srcId="{1C1CF193-258F-4481-B8DE-A7777F3305D8}" destId="{9E3C3702-DC4A-43B6-A3E2-DADBF31B21CF}" srcOrd="0" destOrd="3" presId="urn:microsoft.com/office/officeart/2005/8/layout/orgChart1"/>
    <dgm:cxn modelId="{ADE2F8FF-6EC6-4A47-82D9-133A97D2E77F}" type="presOf" srcId="{3A66B05C-C306-4566-ADB4-BD58EF99E13F}" destId="{9E3C3702-DC4A-43B6-A3E2-DADBF31B21CF}" srcOrd="0" destOrd="0" presId="urn:microsoft.com/office/officeart/2005/8/layout/orgChart1"/>
    <dgm:cxn modelId="{416D403A-60DC-498C-85E1-8293D23DF1A9}" type="presParOf" srcId="{9E3C3702-DC4A-43B6-A3E2-DADBF31B21CF}" destId="{7509D6B6-898D-4FC7-8441-00720BF18D07}" srcOrd="0" destOrd="0" presId="urn:microsoft.com/office/officeart/2005/8/layout/orgChart1"/>
    <dgm:cxn modelId="{F59E033B-63B7-4FA9-BD5B-F131306D3B0A}" type="presOf" srcId="{3A66B05C-C306-4566-ADB4-BD58EF99E13F}" destId="{7509D6B6-898D-4FC7-8441-00720BF18D07}" srcOrd="0" destOrd="0" presId="urn:microsoft.com/office/officeart/2005/8/layout/orgChart1"/>
    <dgm:cxn modelId="{D74BCF0C-E97C-4ECA-A62E-B17AF74857ED}" type="presParOf" srcId="{9E3C3702-DC4A-43B6-A3E2-DADBF31B21CF}" destId="{9A3819C4-B074-4F09-9908-28A73234B65F}" srcOrd="1" destOrd="0" presId="urn:microsoft.com/office/officeart/2005/8/layout/orgChart1"/>
    <dgm:cxn modelId="{ED28EA52-363B-4A57-8EDC-09E896F4B72C}" type="presOf" srcId="{3A66B05C-C306-4566-ADB4-BD58EF99E13F}" destId="{9A3819C4-B074-4F09-9908-28A73234B65F}" srcOrd="0" destOrd="0" presId="urn:microsoft.com/office/officeart/2005/8/layout/orgChart1"/>
    <dgm:cxn modelId="{50332118-453C-4BE5-940A-9DF3EC1886E1}" type="presParOf" srcId="{1C1CF193-258F-4481-B8DE-A7777F3305D8}" destId="{137C4903-F1AB-4060-9A22-B1B7A38EE454}" srcOrd="1" destOrd="3" presId="urn:microsoft.com/office/officeart/2005/8/layout/orgChart1"/>
    <dgm:cxn modelId="{F44F165F-37A9-4CF2-A2D1-6623083A11CA}" type="presParOf" srcId="{1C1CF193-258F-4481-B8DE-A7777F3305D8}" destId="{B497FEF9-BFC3-4C64-82D5-9CA965BE9AEE}" srcOrd="2" destOrd="3" presId="urn:microsoft.com/office/officeart/2005/8/layout/orgChart1"/>
    <dgm:cxn modelId="{A6D78032-2420-4DF1-B67A-94A19A84A23B}"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s231n.github.io/neural-networks-3/#annealing-the-learning-rate"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lipeng2/cyclical-learning-rates-for-training-neural-networks-4de755927d46"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每次小批量样本的</a:t>
            </a:r>
            <a:r>
              <a:rPr lang="en-US" altLang="zh-CN" dirty="0"/>
              <a:t>µ B </a:t>
            </a:r>
            <a:r>
              <a:rPr lang="zh-CN" altLang="en-US" dirty="0"/>
              <a:t>和方差</a:t>
            </a:r>
            <a:r>
              <a:rPr lang="en-US" altLang="zh-CN" dirty="0"/>
              <a:t>σ 2</a:t>
            </a:r>
            <a:endParaRPr lang="en-US" altLang="zh-CN" dirty="0"/>
          </a:p>
          <a:p>
            <a:r>
              <a:rPr lang="en-US" altLang="zh-CN" dirty="0"/>
              <a:t>B </a:t>
            </a:r>
            <a:r>
              <a:rPr lang="zh-CN" altLang="en-US" dirty="0"/>
              <a:t>是净输入</a:t>
            </a:r>
            <a:r>
              <a:rPr lang="en-US" altLang="zh-CN" dirty="0"/>
              <a:t>z</a:t>
            </a:r>
            <a:endParaRPr lang="en-US" altLang="zh-CN" dirty="0"/>
          </a:p>
          <a:p>
            <a:r>
              <a:rPr lang="en-US" altLang="zh-CN" dirty="0"/>
              <a:t>(l) </a:t>
            </a:r>
            <a:r>
              <a:rPr lang="zh-CN" altLang="en-US" dirty="0"/>
              <a:t>的函数，而</a:t>
            </a:r>
            <a:endParaRPr lang="zh-CN" altLang="en-US" dirty="0"/>
          </a:p>
          <a:p>
            <a:r>
              <a:rPr lang="zh-CN" altLang="en-US" dirty="0"/>
              <a:t>不是常量。因此在计算参数梯度时需要考虑</a:t>
            </a:r>
            <a:r>
              <a:rPr lang="en-US" altLang="zh-CN" dirty="0"/>
              <a:t>µ B </a:t>
            </a:r>
            <a:r>
              <a:rPr lang="zh-CN" altLang="en-US" dirty="0"/>
              <a:t>和</a:t>
            </a:r>
            <a:r>
              <a:rPr lang="en-US" altLang="zh-CN" dirty="0"/>
              <a:t>σ 2</a:t>
            </a:r>
            <a:endParaRPr lang="en-US" altLang="zh-CN" dirty="0"/>
          </a:p>
          <a:p>
            <a:r>
              <a:rPr lang="en-US" altLang="zh-CN" dirty="0"/>
              <a:t>B </a:t>
            </a:r>
            <a:r>
              <a:rPr lang="zh-CN" altLang="en-US" dirty="0"/>
              <a:t>的影响。当训练完成时，用</a:t>
            </a:r>
            <a:endParaRPr lang="zh-CN" altLang="en-US" dirty="0"/>
          </a:p>
          <a:p>
            <a:r>
              <a:rPr lang="zh-CN" altLang="en-US" dirty="0"/>
              <a:t>整个数据集上的均值</a:t>
            </a:r>
            <a:r>
              <a:rPr lang="en-US" altLang="zh-CN" dirty="0"/>
              <a:t>µ</a:t>
            </a:r>
            <a:r>
              <a:rPr lang="zh-CN" altLang="en-US" dirty="0"/>
              <a:t>和方差</a:t>
            </a:r>
            <a:r>
              <a:rPr lang="en-US" altLang="zh-CN" dirty="0"/>
              <a:t>σ</a:t>
            </a:r>
            <a:r>
              <a:rPr lang="zh-CN" altLang="en-US" dirty="0"/>
              <a:t>来分别代替每次小批量样本的</a:t>
            </a:r>
            <a:r>
              <a:rPr lang="en-US" altLang="zh-CN" dirty="0"/>
              <a:t>µ B </a:t>
            </a:r>
            <a:r>
              <a:rPr lang="zh-CN" altLang="en-US" dirty="0"/>
              <a:t>和方差</a:t>
            </a:r>
            <a:r>
              <a:rPr lang="en-US" altLang="zh-CN" dirty="0"/>
              <a:t>σ 2</a:t>
            </a:r>
            <a:endParaRPr lang="en-US" altLang="zh-CN" dirty="0"/>
          </a:p>
          <a:p>
            <a:r>
              <a:rPr lang="en-US" altLang="zh-CN" dirty="0"/>
              <a:t>B </a:t>
            </a:r>
            <a:r>
              <a:rPr lang="zh-CN" altLang="en-US" dirty="0"/>
              <a:t>。在</a:t>
            </a:r>
            <a:endParaRPr lang="zh-CN" altLang="en-US" dirty="0"/>
          </a:p>
          <a:p>
            <a:r>
              <a:rPr lang="zh-CN" altLang="en-US" dirty="0"/>
              <a:t>实践中，</a:t>
            </a:r>
            <a:r>
              <a:rPr lang="en-US" altLang="zh-CN" dirty="0"/>
              <a:t>µ B </a:t>
            </a:r>
            <a:r>
              <a:rPr lang="zh-CN" altLang="en-US" dirty="0"/>
              <a:t>和</a:t>
            </a:r>
            <a:r>
              <a:rPr lang="en-US" altLang="zh-CN" dirty="0"/>
              <a:t>σ 2</a:t>
            </a:r>
            <a:endParaRPr lang="en-US" altLang="zh-CN" dirty="0"/>
          </a:p>
          <a:p>
            <a:r>
              <a:rPr lang="en-US" altLang="zh-CN" dirty="0"/>
              <a:t>B </a:t>
            </a:r>
            <a:r>
              <a:rPr lang="zh-CN" altLang="en-US" dirty="0"/>
              <a:t>也可以用移动平均来计算</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endParaRPr lang="zh-CN" altLang="en-US" dirty="0"/>
          </a:p>
          <a:p>
            <a:r>
              <a:rPr lang="zh-CN" altLang="en-US" dirty="0"/>
              <a:t>一般规律，即有泛化能力的规律。</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假设网络有</a:t>
            </a:r>
            <a:r>
              <a:rPr lang="en-US" altLang="zh-CN" dirty="0"/>
              <a:t>10,000</a:t>
            </a:r>
            <a:r>
              <a:rPr lang="zh-CN" altLang="en-US" dirty="0"/>
              <a:t>维参数，一个点在某一维上是局部最低点的概率为</a:t>
            </a:r>
            <a:r>
              <a:rPr lang="en-US" altLang="zh-CN" dirty="0"/>
              <a:t>p</a:t>
            </a:r>
            <a:r>
              <a:rPr lang="zh-CN" altLang="en-US" dirty="0"/>
              <a:t>，那</a:t>
            </a:r>
            <a:endParaRPr lang="zh-CN" altLang="en-US" dirty="0"/>
          </a:p>
          <a:p>
            <a:r>
              <a:rPr lang="zh-CN" altLang="en-US" dirty="0"/>
              <a:t>么在整个参数空间中，局部最优点的概率为</a:t>
            </a:r>
            <a:r>
              <a:rPr lang="en-US" altLang="zh-CN" dirty="0"/>
              <a:t>p 10,000 </a:t>
            </a:r>
            <a:r>
              <a:rPr lang="zh-CN" altLang="en-US" dirty="0"/>
              <a:t>，这种可能性非常小。也就</a:t>
            </a:r>
            <a:endParaRPr lang="zh-CN" altLang="en-US" dirty="0"/>
          </a:p>
          <a:p>
            <a:r>
              <a:rPr lang="zh-CN" altLang="en-US" dirty="0"/>
              <a:t>是说高维空间中，大部分梯度为</a:t>
            </a:r>
            <a:r>
              <a:rPr lang="en-US" altLang="zh-CN" dirty="0"/>
              <a:t>0</a:t>
            </a:r>
            <a:r>
              <a:rPr lang="zh-CN" altLang="en-US" dirty="0"/>
              <a:t>的点都是鞍点。</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endParaRPr lang="zh-CN" altLang="en-US" dirty="0"/>
          </a:p>
          <a:p>
            <a:r>
              <a:rPr lang="zh-CN" altLang="en-US" dirty="0"/>
              <a:t>看出，每次迭代选取的批量样本数越多，下降效果越明显，并且取现越平滑。当</a:t>
            </a:r>
            <a:endParaRPr lang="zh-CN" altLang="en-US" dirty="0"/>
          </a:p>
          <a:p>
            <a:r>
              <a:rPr lang="zh-CN" altLang="en-US" dirty="0"/>
              <a:t>每次选取一个样本时（相当于随机梯度下降），损失整体是下降趋势，但局部看</a:t>
            </a:r>
            <a:endParaRPr lang="zh-CN" altLang="en-US" dirty="0"/>
          </a:p>
          <a:p>
            <a:r>
              <a:rPr lang="zh-CN" altLang="en-US" dirty="0"/>
              <a:t>会来回震荡。从</a:t>
            </a:r>
            <a:r>
              <a:rPr lang="en-US" altLang="zh-CN" dirty="0"/>
              <a:t>(b)</a:t>
            </a:r>
            <a:r>
              <a:rPr lang="zh-CN" altLang="en-US" dirty="0"/>
              <a:t>可以看出，如果按整个数据集迭代的来看损失变化情况，则</a:t>
            </a:r>
            <a:endParaRPr lang="zh-CN" altLang="en-US" dirty="0"/>
          </a:p>
          <a:p>
            <a:r>
              <a:rPr lang="zh-CN" altLang="en-US" dirty="0"/>
              <a:t>小批量样本数越小，下降效果越明显。</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α</a:t>
            </a:r>
            <a:r>
              <a:rPr lang="zh-CN" altLang="en-US" dirty="0"/>
              <a:t>是初始的学习率</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Reduce 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endParaRPr lang="en-US" altLang="zh-CN" sz="1200" b="0" i="0" kern="1200" dirty="0">
              <a:solidFill>
                <a:schemeClr val="tx1"/>
              </a:solidFill>
              <a:effectLst/>
              <a:latin typeface="+mn-lt"/>
              <a:ea typeface="+mn-ea"/>
              <a:cs typeface="+mn-cs"/>
            </a:endParaRPr>
          </a:p>
          <a:p>
            <a:r>
              <a:rPr lang="en-US" altLang="zh-CN" dirty="0">
                <a:hlinkClick r:id="rId3"/>
              </a:rPr>
              <a:t>http://cs231n.github.io/neural-networks-3/#annealing-the-learning-rate</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hlinkClick r:id="rId3"/>
              </a:rPr>
              <a:t>https://medium.com/@lipeng2/cyclical-learning-rates-for-training-neural-networks-4de755927d46</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ψ(·)</a:t>
            </a:r>
            <a:r>
              <a:rPr lang="zh-CN" altLang="en-US" dirty="0"/>
              <a:t>为学习率缩放函数，可以取</a:t>
            </a:r>
            <a:r>
              <a:rPr lang="en-US" altLang="zh-CN" dirty="0"/>
              <a:t>1</a:t>
            </a:r>
            <a:r>
              <a:rPr lang="zh-CN" altLang="en-US" dirty="0"/>
              <a:t>或梯度的模的移动平均；</a:t>
            </a:r>
            <a:endParaRPr lang="en-US" altLang="zh-CN" dirty="0"/>
          </a:p>
          <a:p>
            <a:r>
              <a:rPr lang="zh-CN" altLang="en-US" dirty="0"/>
              <a:t>如</a:t>
            </a:r>
            <a:r>
              <a:rPr lang="en-US" altLang="zh-CN" dirty="0"/>
              <a:t>ψ(·)</a:t>
            </a:r>
            <a:r>
              <a:rPr lang="zh-CN" altLang="en-US" dirty="0"/>
              <a:t>为优化后的参数更</a:t>
            </a:r>
            <a:endParaRPr lang="zh-CN" altLang="en-US" dirty="0"/>
          </a:p>
          <a:p>
            <a:r>
              <a:rPr lang="zh-CN" altLang="en-US" dirty="0"/>
              <a:t>新方向，可以取当前的梯度</a:t>
            </a:r>
            <a:r>
              <a:rPr lang="en-US" altLang="zh-CN" dirty="0"/>
              <a:t>g t </a:t>
            </a:r>
            <a:r>
              <a:rPr lang="zh-CN" altLang="en-US" dirty="0"/>
              <a:t>或历史梯度的移动平均。</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image" Target="../media/image1.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835025" y="2784475"/>
            <a:ext cx="7315200" cy="195738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trike="noStrike" noProof="1">
              <a:solidFill>
                <a:srgbClr val="FFFFFF"/>
              </a:solidFill>
            </a:endParaRPr>
          </a:p>
        </p:txBody>
      </p:sp>
      <p:pic>
        <p:nvPicPr>
          <p:cNvPr id="2051" name="图片 1" descr="nndl"/>
          <p:cNvPicPr>
            <a:picLocks noChangeAspect="1"/>
          </p:cNvPicPr>
          <p:nvPr/>
        </p:nvPicPr>
        <p:blipFill>
          <a:blip r:embed="rId2"/>
          <a:stretch>
            <a:fillRect/>
          </a:stretch>
        </p:blipFill>
        <p:spPr>
          <a:xfrm>
            <a:off x="2222500" y="1603375"/>
            <a:ext cx="4699000" cy="1089025"/>
          </a:xfrm>
          <a:prstGeom prst="rect">
            <a:avLst/>
          </a:prstGeom>
          <a:noFill/>
          <a:ln w="9525">
            <a:noFill/>
          </a:ln>
        </p:spPr>
      </p:pic>
      <p:pic>
        <p:nvPicPr>
          <p:cNvPr id="2052" name="图片 2" descr="gaofei"/>
          <p:cNvPicPr>
            <a:picLocks noChangeAspect="1"/>
          </p:cNvPicPr>
          <p:nvPr/>
        </p:nvPicPr>
        <p:blipFill>
          <a:blip r:embed="rId3">
            <a:lum bright="-17999"/>
          </a:blip>
          <a:stretch>
            <a:fillRect/>
          </a:stretch>
        </p:blipFill>
        <p:spPr>
          <a:xfrm>
            <a:off x="2667000" y="4811713"/>
            <a:ext cx="3651250" cy="1390650"/>
          </a:xfrm>
          <a:prstGeom prst="rect">
            <a:avLst/>
          </a:prstGeom>
          <a:noFill/>
          <a:ln w="9525">
            <a:noFill/>
          </a:ln>
        </p:spPr>
      </p:pic>
      <p:pic>
        <p:nvPicPr>
          <p:cNvPr id="2053" name="图片 13" descr="脑部 (5)"/>
          <p:cNvPicPr>
            <a:picLocks noChangeAspect="1"/>
          </p:cNvPicPr>
          <p:nvPr/>
        </p:nvPicPr>
        <p:blipFill>
          <a:blip r:embed="rId4"/>
          <a:stretch>
            <a:fillRect/>
          </a:stretch>
        </p:blipFill>
        <p:spPr>
          <a:xfrm>
            <a:off x="3949700" y="331788"/>
            <a:ext cx="1085850" cy="1085850"/>
          </a:xfrm>
          <a:prstGeom prst="rect">
            <a:avLst/>
          </a:prstGeom>
          <a:noFill/>
          <a:ln w="9525">
            <a:noFill/>
          </a:ln>
        </p:spPr>
      </p:pic>
      <p:sp>
        <p:nvSpPr>
          <p:cNvPr id="8" name="Title 7"/>
          <p:cNvSpPr>
            <a:spLocks noGrp="1"/>
          </p:cNvSpPr>
          <p:nvPr>
            <p:ph type="ctrTitle"/>
          </p:nvPr>
        </p:nvSpPr>
        <p:spPr>
          <a:xfrm>
            <a:off x="1062990" y="3023236"/>
            <a:ext cx="6858000" cy="1514475"/>
          </a:xfrm>
        </p:spPr>
        <p:txBody>
          <a:bodyPr anchor="ctr"/>
          <a:lstStyle>
            <a:lvl1pPr algn="ctr">
              <a:defRPr sz="4000">
                <a:solidFill>
                  <a:schemeClr val="bg2"/>
                </a:solidFill>
                <a:latin typeface="微软雅黑" panose="020B0503020204020204" pitchFamily="34" charset="-122"/>
                <a:ea typeface="微软雅黑" panose="020B0503020204020204" pitchFamily="34" charset="-122"/>
              </a:defRPr>
            </a:lvl1pPr>
          </a:lstStyle>
          <a:p>
            <a:pPr fontAlgn="base"/>
            <a:endParaRPr lang="en-US" strike="noStrike" noProof="1"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1"/>
        </a:solidFill>
        <a:effectLst/>
      </p:bgPr>
    </p:bg>
    <p:spTree>
      <p:nvGrpSpPr>
        <p:cNvPr id="1" name=""/>
        <p:cNvGrpSpPr/>
        <p:nvPr/>
      </p:nvGrpSpPr>
      <p:grpSpPr>
        <a:xfrm>
          <a:off x="0" y="0"/>
          <a:ext cx="0" cy="0"/>
          <a:chOff x="0" y="0"/>
          <a:chExt cx="0" cy="0"/>
        </a:xfrm>
      </p:grpSpPr>
      <p:sp>
        <p:nvSpPr>
          <p:cNvPr id="3074" name="矩形 2"/>
          <p:cNvSpPr/>
          <p:nvPr/>
        </p:nvSpPr>
        <p:spPr>
          <a:xfrm>
            <a:off x="0" y="-1587"/>
            <a:ext cx="9144000" cy="914400"/>
          </a:xfrm>
          <a:prstGeom prst="rect">
            <a:avLst/>
          </a:prstGeom>
          <a:solidFill>
            <a:srgbClr val="5F676D"/>
          </a:solidFill>
          <a:ln w="9525">
            <a:noFill/>
          </a:ln>
        </p:spPr>
        <p:txBody>
          <a:bodyPr wrap="none" anchor="t">
            <a:spAutoFit/>
          </a:bodyPr>
          <a:p>
            <a:pPr lvl="0" eaLnBrk="0" hangingPunct="0"/>
            <a:endParaRPr lang="zh-CN" altLang="en-US" sz="2400" dirty="0">
              <a:latin typeface="Arial" panose="020B0604020202020204" pitchFamily="34" charset="0"/>
            </a:endParaRPr>
          </a:p>
        </p:txBody>
      </p:sp>
      <p:grpSp>
        <p:nvGrpSpPr>
          <p:cNvPr id="3075" name="组合 10"/>
          <p:cNvGrpSpPr>
            <a:grpSpLocks noChangeAspect="1"/>
          </p:cNvGrpSpPr>
          <p:nvPr/>
        </p:nvGrpSpPr>
        <p:grpSpPr>
          <a:xfrm>
            <a:off x="6038850" y="4645025"/>
            <a:ext cx="1471613" cy="1252538"/>
            <a:chOff x="7274" y="4027"/>
            <a:chExt cx="5316" cy="4526"/>
          </a:xfrm>
        </p:grpSpPr>
        <p:pic>
          <p:nvPicPr>
            <p:cNvPr id="3076" name="图片 11"/>
            <p:cNvPicPr>
              <a:picLocks noChangeAspect="1"/>
            </p:cNvPicPr>
            <p:nvPr/>
          </p:nvPicPr>
          <p:blipFill>
            <a:blip r:embed="rId2">
              <a:grayscl/>
            </a:blip>
            <a:stretch>
              <a:fillRect/>
            </a:stretch>
          </p:blipFill>
          <p:spPr>
            <a:xfrm>
              <a:off x="7274" y="4027"/>
              <a:ext cx="5316" cy="4527"/>
            </a:xfrm>
            <a:prstGeom prst="rect">
              <a:avLst/>
            </a:prstGeom>
            <a:noFill/>
            <a:ln w="9525">
              <a:noFill/>
            </a:ln>
          </p:spPr>
        </p:pic>
        <p:sp>
          <p:nvSpPr>
            <p:cNvPr id="3077" name="矩形 12"/>
            <p:cNvSpPr/>
            <p:nvPr/>
          </p:nvSpPr>
          <p:spPr>
            <a:xfrm>
              <a:off x="8972" y="6960"/>
              <a:ext cx="1920" cy="360"/>
            </a:xfrm>
            <a:prstGeom prst="rect">
              <a:avLst/>
            </a:prstGeom>
            <a:solidFill>
              <a:schemeClr val="bg1"/>
            </a:solidFill>
            <a:ln w="9525">
              <a:noFill/>
            </a:ln>
          </p:spPr>
          <p:txBody>
            <a:bodyPr wrap="square" anchor="t">
              <a:spAutoFit/>
            </a:bodyPr>
            <a:p>
              <a:pPr lvl="0" eaLnBrk="0" hangingPunct="0"/>
              <a:endParaRPr lang="zh-CN" altLang="en-US" sz="2400" dirty="0">
                <a:latin typeface="Arial" panose="020B0604020202020204" pitchFamily="34" charset="0"/>
              </a:endParaRPr>
            </a:p>
          </p:txBody>
        </p:sp>
      </p:grpSp>
      <p:sp>
        <p:nvSpPr>
          <p:cNvPr id="10" name="文本占位符 9"/>
          <p:cNvSpPr>
            <a:spLocks noGrp="1"/>
          </p:cNvSpPr>
          <p:nvPr>
            <p:ph type="body" idx="1"/>
          </p:nvPr>
        </p:nvSpPr>
        <p:spPr>
          <a:xfrm>
            <a:off x="1649730" y="1409700"/>
            <a:ext cx="5843905" cy="5054600"/>
          </a:xfrm>
          <a:prstGeom prst="rect">
            <a:avLst/>
          </a:prstGeom>
        </p:spPr>
        <p:txBody>
          <a:bodyPr vert="horz" lIns="101600" tIns="0" rIns="82550" bIns="0" rtlCol="0">
            <a:noAutofit/>
          </a:bodyPr>
          <a:lstStyle>
            <a:lvl1pPr marL="514350" indent="-514350">
              <a:lnSpc>
                <a:spcPct val="200000"/>
              </a:lnSpc>
              <a:buSzPct val="100000"/>
              <a:buFont typeface="+mj-ea"/>
              <a:buAutoNum type="circleNumDbPlain"/>
              <a:defRPr sz="3000">
                <a:solidFill>
                  <a:srgbClr val="5D9C95"/>
                </a:solidFill>
                <a:latin typeface="微软雅黑" panose="020B0503020204020204" pitchFamily="34" charset="-122"/>
                <a:ea typeface="微软雅黑" panose="020B0503020204020204" pitchFamily="34" charset="-122"/>
              </a:defRPr>
            </a:lvl1pPr>
            <a:lvl2pPr marL="205740" indent="0">
              <a:lnSpc>
                <a:spcPct val="200000"/>
              </a:lnSpc>
              <a:buNone/>
              <a:defRPr sz="2400">
                <a:latin typeface="微软雅黑" panose="020B0503020204020204" pitchFamily="34" charset="-122"/>
                <a:ea typeface="微软雅黑" panose="020B0503020204020204" pitchFamily="34" charset="-122"/>
              </a:defRPr>
            </a:lvl2pPr>
            <a:lvl3pPr>
              <a:lnSpc>
                <a:spcPct val="200000"/>
              </a:lnSpc>
              <a:defRPr sz="3000">
                <a:latin typeface="华文中宋" panose="02010600040101010101" charset="-122"/>
                <a:ea typeface="华文中宋" panose="02010600040101010101" charset="-122"/>
              </a:defRPr>
            </a:lvl3pPr>
            <a:lvl4pPr>
              <a:lnSpc>
                <a:spcPct val="200000"/>
              </a:lnSpc>
              <a:defRPr sz="3000">
                <a:latin typeface="华文中宋" panose="02010600040101010101" charset="-122"/>
                <a:ea typeface="华文中宋" panose="02010600040101010101" charset="-122"/>
              </a:defRPr>
            </a:lvl4pPr>
            <a:lvl5pPr>
              <a:lnSpc>
                <a:spcPct val="200000"/>
              </a:lnSpc>
              <a:defRPr sz="1800">
                <a:latin typeface="华文中宋" panose="02010600040101010101" charset="-122"/>
                <a:ea typeface="华文中宋" panose="02010600040101010101" charset="-122"/>
              </a:defRPr>
            </a:lvl5pPr>
          </a:lstStyle>
          <a:p>
            <a:pPr lvl="0" fontAlgn="base"/>
            <a:r>
              <a:rPr lang="zh-CN" altLang="en-US" strike="noStrike" noProof="1" dirty="0"/>
              <a:t>单击此处编辑母版文本样式</a:t>
            </a:r>
            <a:endParaRPr lang="zh-CN" altLang="en-US" strike="noStrike" noProof="1" dirty="0"/>
          </a:p>
          <a:p>
            <a:pPr lvl="0" fontAlgn="base"/>
            <a:endParaRPr lang="zh-CN" altLang="en-US" strike="noStrike" noProof="1" dirty="0"/>
          </a:p>
        </p:txBody>
      </p:sp>
      <p:sp>
        <p:nvSpPr>
          <p:cNvPr id="5" name="Title Placeholder 21"/>
          <p:cNvSpPr>
            <a:spLocks noGrp="1"/>
          </p:cNvSpPr>
          <p:nvPr>
            <p:ph type="title"/>
          </p:nvPr>
        </p:nvSpPr>
        <p:spPr bwMode="auto">
          <a:xfrm>
            <a:off x="108000" y="99695"/>
            <a:ext cx="8928000" cy="71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
            <a:pPr lvl="0" fontAlgn="base"/>
            <a:r>
              <a:rPr lang="en-US" altLang="zh-CN" strike="noStrike" noProof="1" dirty="0"/>
              <a:t>Click to edit Master title style</a:t>
            </a:r>
            <a:endParaRPr lang="en-US" altLang="zh-CN" strike="noStrike" noProof="1"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2_empty">
    <p:bg>
      <p:bgPr>
        <a:solidFill>
          <a:srgbClr val="00184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39165" y="2207895"/>
            <a:ext cx="7266305" cy="2442210"/>
          </a:xfrm>
          <a:ln w="12700">
            <a:solidFill>
              <a:schemeClr val="accent4">
                <a:lumMod val="60000"/>
                <a:lumOff val="40000"/>
              </a:schemeClr>
            </a:solidFill>
          </a:ln>
        </p:spPr>
        <p:txBody>
          <a:bodyPr anchor="ctr" anchorCtr="1"/>
          <a:lstStyle>
            <a:lvl1pPr algn="ctr">
              <a:lnSpc>
                <a:spcPct val="100000"/>
              </a:lnSpc>
              <a:defRPr sz="4400">
                <a:solidFill>
                  <a:schemeClr val="accent4"/>
                </a:solidFill>
              </a:defRPr>
            </a:lvl1pPr>
          </a:lstStyle>
          <a:p>
            <a:pPr fontAlgn="base"/>
            <a:r>
              <a:rPr lang="en-US" strike="noStrike" noProof="1" dirty="0"/>
              <a:t>Click to edit Master title style</a:t>
            </a:r>
            <a:endParaRPr lang="en-US" strike="noStrike" noProof="1"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5123" name="Rectangle 17"/>
          <p:cNvSpPr/>
          <p:nvPr/>
        </p:nvSpPr>
        <p:spPr>
          <a:xfrm>
            <a:off x="4440238" y="6515100"/>
            <a:ext cx="263525" cy="274638"/>
          </a:xfrm>
          <a:prstGeom prst="rect">
            <a:avLst/>
          </a:prstGeom>
          <a:noFill/>
          <a:ln w="9525">
            <a:noFill/>
          </a:ln>
        </p:spPr>
        <p:txBody>
          <a:bodyPr wrap="none" anchor="t">
            <a:spAutoFit/>
          </a:bodyPr>
          <a:p>
            <a:pPr lvl="0" eaLnBrk="0" hangingPunct="0"/>
            <a:fld id="{9A0DB2DC-4C9A-4742-B13C-FB6460FD3503}" type="slidenum">
              <a:rPr lang="zh-CN" altLang="en-US" sz="1200">
                <a:solidFill>
                  <a:srgbClr val="808080"/>
                </a:solidFill>
                <a:latin typeface="思源宋体" panose="02020400000000000000" charset="-122"/>
                <a:ea typeface="思源宋体" panose="02020400000000000000" charset="-122"/>
              </a:rPr>
            </a:fld>
            <a:endParaRPr lang="zh-CN" altLang="en-US" sz="1200" dirty="0">
              <a:solidFill>
                <a:srgbClr val="808080"/>
              </a:solidFill>
              <a:latin typeface="思源宋体" panose="02020400000000000000" charset="-122"/>
              <a:ea typeface="思源宋体" panose="02020400000000000000" charset="-122"/>
            </a:endParaRPr>
          </a:p>
        </p:txBody>
      </p:sp>
      <p:sp>
        <p:nvSpPr>
          <p:cNvPr id="2" name="Title 1"/>
          <p:cNvSpPr>
            <a:spLocks noGrp="1"/>
          </p:cNvSpPr>
          <p:nvPr>
            <p:ph type="title"/>
          </p:nvPr>
        </p:nvSpPr>
        <p:spPr/>
        <p:txBody>
          <a:bodyPr/>
          <a:lstStyle>
            <a:lvl1pPr>
              <a:defRPr/>
            </a:lvl1pPr>
          </a:lstStyle>
          <a:p>
            <a:pPr fontAlgn="base"/>
            <a:r>
              <a:rPr lang="en-US" strike="noStrike" noProof="1" dirty="0"/>
              <a:t>Click to edit Master title style</a:t>
            </a:r>
            <a:endParaRPr lang="en-US" strike="noStrike" noProof="1" dirty="0"/>
          </a:p>
        </p:txBody>
      </p:sp>
      <p:sp>
        <p:nvSpPr>
          <p:cNvPr id="8" name="Content Placeholder 7"/>
          <p:cNvSpPr>
            <a:spLocks noGrp="1"/>
          </p:cNvSpPr>
          <p:nvPr>
            <p:ph sz="quarter" idx="1"/>
          </p:nvPr>
        </p:nvSpPr>
        <p:spPr>
          <a:xfrm>
            <a:off x="107950" y="1058545"/>
            <a:ext cx="8928735" cy="5294630"/>
          </a:xfrm>
        </p:spPr>
        <p:txBody>
          <a:bodyPr/>
          <a:lstStyle>
            <a:lvl1pPr>
              <a:defRPr/>
            </a:lvl1pPr>
            <a:lvl2pPr>
              <a:defRPr/>
            </a:lvl2pPr>
            <a:lvl3pPr>
              <a:defRPr/>
            </a:lvl3pPr>
            <a:lvl4pPr>
              <a:defRPr/>
            </a:lvl4pPr>
            <a:lvl5pPr>
              <a:defRPr/>
            </a:lvl5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 Title">
    <p:bg>
      <p:bgPr>
        <a:solidFill>
          <a:schemeClr val="bg1"/>
        </a:solidFill>
        <a:effectLst/>
      </p:bgPr>
    </p:bg>
    <p:spTree>
      <p:nvGrpSpPr>
        <p:cNvPr id="1" name=""/>
        <p:cNvGrpSpPr/>
        <p:nvPr/>
      </p:nvGrpSpPr>
      <p:grpSpPr>
        <a:xfrm>
          <a:off x="0" y="0"/>
          <a:ext cx="0" cy="0"/>
          <a:chOff x="0" y="0"/>
          <a:chExt cx="0" cy="0"/>
        </a:xfrm>
      </p:grpSpPr>
      <p:sp>
        <p:nvSpPr>
          <p:cNvPr id="6147" name="Rectangle 17"/>
          <p:cNvSpPr/>
          <p:nvPr/>
        </p:nvSpPr>
        <p:spPr>
          <a:xfrm>
            <a:off x="4440238" y="6515100"/>
            <a:ext cx="263525" cy="274638"/>
          </a:xfrm>
          <a:prstGeom prst="rect">
            <a:avLst/>
          </a:prstGeom>
          <a:noFill/>
          <a:ln w="9525">
            <a:noFill/>
          </a:ln>
        </p:spPr>
        <p:txBody>
          <a:bodyPr wrap="none" anchor="t">
            <a:spAutoFit/>
          </a:bodyPr>
          <a:p>
            <a:pPr lvl="0" eaLnBrk="0" hangingPunct="0"/>
            <a:fld id="{9A0DB2DC-4C9A-4742-B13C-FB6460FD3503}" type="slidenum">
              <a:rPr lang="zh-CN" altLang="en-US" sz="1200">
                <a:solidFill>
                  <a:srgbClr val="808080"/>
                </a:solidFill>
                <a:latin typeface="思源宋体" panose="02020400000000000000" charset="-122"/>
                <a:ea typeface="思源宋体" panose="02020400000000000000" charset="-122"/>
              </a:rPr>
            </a:fld>
            <a:endParaRPr lang="zh-CN" altLang="en-US" sz="1200" dirty="0">
              <a:solidFill>
                <a:srgbClr val="808080"/>
              </a:solidFill>
              <a:latin typeface="思源宋体" panose="02020400000000000000" charset="-122"/>
              <a:ea typeface="思源宋体" panose="02020400000000000000" charset="-122"/>
            </a:endParaRPr>
          </a:p>
        </p:txBody>
      </p:sp>
      <p:sp>
        <p:nvSpPr>
          <p:cNvPr id="2" name="Title 1"/>
          <p:cNvSpPr>
            <a:spLocks noGrp="1"/>
          </p:cNvSpPr>
          <p:nvPr>
            <p:ph type="title"/>
          </p:nvPr>
        </p:nvSpPr>
        <p:spPr/>
        <p:txBody>
          <a:bodyPr/>
          <a:lstStyle>
            <a:lvl1pPr>
              <a:defRPr/>
            </a:lvl1pPr>
          </a:lstStyle>
          <a:p>
            <a:pPr fontAlgn="base"/>
            <a:r>
              <a:rPr lang="en-US" altLang="zh-CN" strike="noStrike" noProof="1" dirty="0"/>
              <a:t>Click to edit Master title style</a:t>
            </a:r>
            <a:endParaRPr lang="zh-CN" altLang="en-US" strike="noStrike" noProof="1"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7171" name="Rectangle 17"/>
          <p:cNvSpPr/>
          <p:nvPr/>
        </p:nvSpPr>
        <p:spPr>
          <a:xfrm>
            <a:off x="4440238" y="6515100"/>
            <a:ext cx="263525" cy="274638"/>
          </a:xfrm>
          <a:prstGeom prst="rect">
            <a:avLst/>
          </a:prstGeom>
          <a:noFill/>
          <a:ln w="9525">
            <a:noFill/>
          </a:ln>
        </p:spPr>
        <p:txBody>
          <a:bodyPr wrap="none" anchor="t">
            <a:spAutoFit/>
          </a:bodyPr>
          <a:p>
            <a:pPr lvl="0" eaLnBrk="0" hangingPunct="0"/>
            <a:fld id="{9A0DB2DC-4C9A-4742-B13C-FB6460FD3503}" type="slidenum">
              <a:rPr lang="zh-CN" altLang="en-US" sz="1200">
                <a:solidFill>
                  <a:srgbClr val="808080"/>
                </a:solidFill>
                <a:latin typeface="思源宋体" panose="02020400000000000000" charset="-122"/>
                <a:ea typeface="思源宋体" panose="02020400000000000000" charset="-122"/>
              </a:rPr>
            </a:fld>
            <a:endParaRPr lang="zh-CN" altLang="en-US" sz="1200" dirty="0">
              <a:solidFill>
                <a:srgbClr val="808080"/>
              </a:solidFill>
              <a:latin typeface="思源宋体" panose="02020400000000000000" charset="-122"/>
              <a:ea typeface="思源宋体" panose="02020400000000000000" charset="-122"/>
            </a:endParaRPr>
          </a:p>
        </p:txBody>
      </p:sp>
      <p:sp>
        <p:nvSpPr>
          <p:cNvPr id="9" name="Content Placeholder 8"/>
          <p:cNvSpPr>
            <a:spLocks noGrp="1"/>
          </p:cNvSpPr>
          <p:nvPr>
            <p:ph sz="quarter" idx="1"/>
          </p:nvPr>
        </p:nvSpPr>
        <p:spPr>
          <a:xfrm>
            <a:off x="252095" y="1127125"/>
            <a:ext cx="4246880" cy="5221605"/>
          </a:xfrm>
        </p:spPr>
        <p:txBody>
          <a:body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1" name="Content Placeholder 10"/>
          <p:cNvSpPr>
            <a:spLocks noGrp="1"/>
          </p:cNvSpPr>
          <p:nvPr>
            <p:ph sz="quarter" idx="2"/>
          </p:nvPr>
        </p:nvSpPr>
        <p:spPr>
          <a:xfrm>
            <a:off x="4632325" y="1127125"/>
            <a:ext cx="4258945" cy="5222240"/>
          </a:xfrm>
        </p:spPr>
        <p:txBody>
          <a:body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0" name="Title 1"/>
          <p:cNvSpPr>
            <a:spLocks noGrp="1"/>
          </p:cNvSpPr>
          <p:nvPr>
            <p:ph type="title"/>
          </p:nvPr>
        </p:nvSpPr>
        <p:spPr/>
        <p:txBody>
          <a:bodyPr/>
          <a:lstStyle>
            <a:lvl1pPr>
              <a:defRPr/>
            </a:lvl1pPr>
          </a:lstStyle>
          <a:p>
            <a:pPr fontAlgn="base"/>
            <a:r>
              <a:rPr lang="en-US" strike="noStrike" noProof="1" dirty="0"/>
              <a:t>Click to edit Master title style</a:t>
            </a:r>
            <a:endParaRPr lang="en-US" strike="noStrike" noProof="1"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empty">
    <p:bg>
      <p:bgPr>
        <a:solidFill>
          <a:schemeClr val="bg1"/>
        </a:solidFill>
        <a:effectLst/>
      </p:bgPr>
    </p:bg>
    <p:spTree>
      <p:nvGrpSpPr>
        <p:cNvPr id="1" name=""/>
        <p:cNvGrpSpPr/>
        <p:nvPr/>
      </p:nvGrpSpPr>
      <p:grpSpPr>
        <a:xfrm>
          <a:off x="0" y="0"/>
          <a:ext cx="0" cy="0"/>
          <a:chOff x="0" y="0"/>
          <a:chExt cx="0" cy="0"/>
        </a:xfrm>
      </p:grpSpPr>
      <p:sp>
        <p:nvSpPr>
          <p:cNvPr id="8194" name="Rectangle 17"/>
          <p:cNvSpPr/>
          <p:nvPr/>
        </p:nvSpPr>
        <p:spPr>
          <a:xfrm>
            <a:off x="4440238" y="6515100"/>
            <a:ext cx="263525" cy="274638"/>
          </a:xfrm>
          <a:prstGeom prst="rect">
            <a:avLst/>
          </a:prstGeom>
          <a:noFill/>
          <a:ln w="9525">
            <a:noFill/>
          </a:ln>
        </p:spPr>
        <p:txBody>
          <a:bodyPr wrap="none" anchor="t">
            <a:spAutoFit/>
          </a:bodyPr>
          <a:p>
            <a:pPr lvl="0" eaLnBrk="0" hangingPunct="0"/>
            <a:fld id="{9A0DB2DC-4C9A-4742-B13C-FB6460FD3503}" type="slidenum">
              <a:rPr lang="zh-CN" altLang="en-US" sz="1200">
                <a:solidFill>
                  <a:srgbClr val="808080"/>
                </a:solidFill>
                <a:latin typeface="思源宋体" panose="02020400000000000000" charset="-122"/>
                <a:ea typeface="思源宋体" panose="02020400000000000000" charset="-122"/>
              </a:rPr>
            </a:fld>
            <a:endParaRPr lang="zh-CN" altLang="en-US" sz="1200" dirty="0">
              <a:solidFill>
                <a:srgbClr val="808080"/>
              </a:solidFill>
              <a:latin typeface="思源宋体" panose="02020400000000000000" charset="-122"/>
              <a:ea typeface="思源宋体" panose="02020400000000000000" charset="-122"/>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9219" name="Rectangle 17"/>
          <p:cNvSpPr/>
          <p:nvPr/>
        </p:nvSpPr>
        <p:spPr>
          <a:xfrm>
            <a:off x="4440238" y="6515100"/>
            <a:ext cx="263525" cy="274638"/>
          </a:xfrm>
          <a:prstGeom prst="rect">
            <a:avLst/>
          </a:prstGeom>
          <a:noFill/>
          <a:ln w="9525">
            <a:noFill/>
          </a:ln>
        </p:spPr>
        <p:txBody>
          <a:bodyPr wrap="none" anchor="t">
            <a:spAutoFit/>
          </a:bodyPr>
          <a:p>
            <a:pPr lvl="0" eaLnBrk="0" hangingPunct="0"/>
            <a:fld id="{9A0DB2DC-4C9A-4742-B13C-FB6460FD3503}" type="slidenum">
              <a:rPr lang="zh-CN" altLang="en-US" sz="1200">
                <a:solidFill>
                  <a:srgbClr val="808080"/>
                </a:solidFill>
                <a:latin typeface="思源宋体" panose="02020400000000000000" charset="-122"/>
                <a:ea typeface="思源宋体" panose="02020400000000000000" charset="-122"/>
              </a:rPr>
            </a:fld>
            <a:endParaRPr lang="zh-CN" altLang="en-US" sz="1200" dirty="0">
              <a:solidFill>
                <a:srgbClr val="808080"/>
              </a:solidFill>
              <a:latin typeface="思源宋体" panose="02020400000000000000" charset="-122"/>
              <a:ea typeface="思源宋体" panose="02020400000000000000" charset="-122"/>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1_empty">
    <p:bg>
      <p:bgPr>
        <a:solidFill>
          <a:srgbClr val="001844"/>
        </a:solidFill>
        <a:effectLst/>
      </p:bgPr>
    </p:bg>
    <p:spTree>
      <p:nvGrpSpPr>
        <p:cNvPr id="1" name=""/>
        <p:cNvGrpSpPr/>
        <p:nvPr/>
      </p:nvGrpSpPr>
      <p:grpSpPr>
        <a:xfrm>
          <a:off x="0" y="0"/>
          <a:ext cx="0" cy="0"/>
          <a:chOff x="0" y="0"/>
          <a:chExt cx="0" cy="0"/>
        </a:xfrm>
      </p:grpSpPr>
      <p:grpSp>
        <p:nvGrpSpPr>
          <p:cNvPr id="10242" name="组 7"/>
          <p:cNvGrpSpPr/>
          <p:nvPr/>
        </p:nvGrpSpPr>
        <p:grpSpPr>
          <a:xfrm>
            <a:off x="501650" y="5924550"/>
            <a:ext cx="8235950" cy="452438"/>
            <a:chOff x="-457882" y="329481"/>
            <a:chExt cx="12966029" cy="712801"/>
          </a:xfrm>
        </p:grpSpPr>
        <p:pic>
          <p:nvPicPr>
            <p:cNvPr id="394"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图片 394"/>
            <p:cNvPicPr>
              <a:picLocks noChangeAspect="1"/>
            </p:cNvPicPr>
            <p:nvPr userDrawn="1"/>
          </p:nvPicPr>
          <p:blipFill>
            <a:blip r:embed="rId3">
              <a:biLevel thresh="50000"/>
              <a:lum bright="95999"/>
            </a:blip>
            <a:stretch>
              <a:fillRect/>
            </a:stretch>
          </p:blipFill>
          <p:spPr>
            <a:xfrm>
              <a:off x="8804131" y="432580"/>
              <a:ext cx="3704016" cy="506809"/>
            </a:xfrm>
            <a:prstGeom prst="rect">
              <a:avLst/>
            </a:prstGeom>
            <a:noFill/>
            <a:ln w="9525">
              <a:noFill/>
            </a:ln>
          </p:spPr>
        </p:pic>
      </p:grpSp>
      <p:grpSp>
        <p:nvGrpSpPr>
          <p:cNvPr id="10245" name="组合 29"/>
          <p:cNvGrpSpPr/>
          <p:nvPr/>
        </p:nvGrpSpPr>
        <p:grpSpPr>
          <a:xfrm>
            <a:off x="2255838" y="927100"/>
            <a:ext cx="4659312" cy="2689225"/>
            <a:chOff x="1627188" y="850900"/>
            <a:chExt cx="8934450" cy="5156201"/>
          </a:xfrm>
        </p:grpSpPr>
        <p:sp>
          <p:nvSpPr>
            <p:cNvPr id="10246"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47"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48"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49"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10250"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51"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52"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53"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54"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55"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56"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57"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10258"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59"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60"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61"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62"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63"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64"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65"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10266"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67"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68"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69"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70"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71"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72"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73"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10274"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75"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76"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77"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78"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79"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80"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81"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10282"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83"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84"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85"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86"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87"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88"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89"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10290"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91"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92"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93"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94"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95"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96"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97"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98"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299"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00"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01"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10302"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03"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10304"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05"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10306"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10307"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10308"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10309"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10310"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10311"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10312"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10313"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10314"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10315"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10316"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10317"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10318"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10319"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20"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21"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22"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10323"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24"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25"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26"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27"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28"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29"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30"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31"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32"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33"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34"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35"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36"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37"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38"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39"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40"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41"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42"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43"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44"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45"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46"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47"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48"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49"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50"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51"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52"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53"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54"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10355"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56"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10357"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58"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10359"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10360"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10361"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10362"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10363"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10364"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10365"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10366"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10367"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10368"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10369"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10370"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10371"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10372"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10373"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74"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10375"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10376"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10377"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10378"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10379"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10380"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10381"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10382"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10383"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10384"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10385"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10386"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10387"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10388"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10389"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10390"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10391"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10392"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10393"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10394"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10395"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10396"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10397"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398"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10399"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10400"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10401"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10402"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10403"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10404"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10405"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10406"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10407"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10408"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10409"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10410"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10411"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10412"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10413"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10414"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10415"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416"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417"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10418"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10419"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10420"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10421"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10422"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10423"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10424"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10425"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426"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427"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10428"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429"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10430"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10431"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10432"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10433"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10434"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10435"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10436"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10437"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10438"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10439"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10440"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10441"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10442"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10443"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10444"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10445"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10446"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10447"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10448"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10449"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10450"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10451"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10452"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10453"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10454"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10455"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10456"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10457"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10458"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10459"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10460"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10461"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10462"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10463"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10464"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10465"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10466"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10467"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10468"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10469"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10470"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10471"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10472"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10473"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10474"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10475"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10476"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10477"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10478"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10479"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10480"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10481"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10482"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10483"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10484"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10485"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10486"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10487"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10488"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10489"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10490"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10491"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10492"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10493"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10494"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10495"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10496"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10497"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10498"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10499"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10500"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01"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10502"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10503"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10504"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10505"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10506"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10507"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10508"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10509"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10510"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10511"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10512"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10513"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10514"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15"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16"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10517"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10518"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10519"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10520"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10521"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10522"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10523"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10524"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25"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26"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10527"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28"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10529"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10530"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10531"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10532"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10533"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10534"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10535"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10536"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37"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10538"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10539"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10540"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10541"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10542"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10543"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10544"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10545"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10546"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47"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48"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49"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50"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51"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52"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10553"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54"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55"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10556"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10557"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10558"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10559"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10560"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10561"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10562"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63"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10564"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65"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10566"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10567"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10568"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10569"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10570"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10571"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10572"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10573"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10574"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10575"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10576"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10577"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10578"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10579"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10580"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10581"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10582"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10583"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10584"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10585"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10586"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87"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10588"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89"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10590"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10591"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10592"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10593"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10594"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10595"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10596"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97"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98"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599"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600"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601"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602"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10603"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10604"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10605"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10606"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10607"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608"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10609"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610"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10611"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612"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10613"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10614"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766" name="组合 765"/>
          <p:cNvGrpSpPr/>
          <p:nvPr/>
        </p:nvGrpSpPr>
        <p:grpSpPr>
          <a:xfrm>
            <a:off x="3684270" y="2260599"/>
            <a:ext cx="1664334" cy="723265"/>
            <a:chOff x="2855913" y="-477838"/>
            <a:chExt cx="5757862" cy="2501900"/>
          </a:xfrm>
          <a:solidFill>
            <a:srgbClr val="FCB53C"/>
          </a:solidFill>
        </p:grpSpPr>
        <p:sp>
          <p:nvSpPr>
            <p:cNvPr id="767"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8"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9"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0"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1"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10616" name="图片 772" descr="nndl"/>
          <p:cNvPicPr>
            <a:picLocks noChangeAspect="1"/>
          </p:cNvPicPr>
          <p:nvPr/>
        </p:nvPicPr>
        <p:blipFill>
          <a:blip r:embed="rId4"/>
          <a:stretch>
            <a:fillRect/>
          </a:stretch>
        </p:blipFill>
        <p:spPr>
          <a:xfrm>
            <a:off x="2160588" y="4232275"/>
            <a:ext cx="4919662" cy="1139825"/>
          </a:xfrm>
          <a:prstGeom prst="rect">
            <a:avLst/>
          </a:prstGeom>
          <a:noFill/>
          <a:ln w="9525">
            <a:noFill/>
          </a:ln>
        </p:spPr>
      </p:pic>
      <p:pic>
        <p:nvPicPr>
          <p:cNvPr id="10617" name="图片 13" descr="脑部 (5)"/>
          <p:cNvPicPr>
            <a:picLocks noChangeAspect="1"/>
          </p:cNvPicPr>
          <p:nvPr/>
        </p:nvPicPr>
        <p:blipFill>
          <a:blip r:embed="rId5"/>
          <a:stretch>
            <a:fillRect/>
          </a:stretch>
        </p:blipFill>
        <p:spPr>
          <a:xfrm>
            <a:off x="4137025" y="5753100"/>
            <a:ext cx="795338" cy="795338"/>
          </a:xfrm>
          <a:prstGeom prst="rect">
            <a:avLst/>
          </a:prstGeom>
          <a:noFill/>
          <a:ln w="9525">
            <a:noFill/>
          </a:ln>
        </p:spPr>
      </p:pic>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3"/>
          <p:cNvSpPr/>
          <p:nvPr/>
        </p:nvSpPr>
        <p:spPr>
          <a:xfrm>
            <a:off x="0" y="-1587"/>
            <a:ext cx="9144000" cy="914400"/>
          </a:xfrm>
          <a:prstGeom prst="rect">
            <a:avLst/>
          </a:prstGeom>
          <a:solidFill>
            <a:srgbClr val="5F676D"/>
          </a:solidFill>
          <a:ln w="9525">
            <a:noFill/>
          </a:ln>
        </p:spPr>
        <p:txBody>
          <a:bodyPr wrap="none" anchor="t">
            <a:spAutoFit/>
          </a:bodyPr>
          <a:p>
            <a:pPr lvl="0" eaLnBrk="0" hangingPunct="0"/>
            <a:endParaRPr lang="zh-CN" altLang="en-US" sz="2400" dirty="0">
              <a:latin typeface="Arial" panose="020B0604020202020204" pitchFamily="34" charset="0"/>
            </a:endParaRPr>
          </a:p>
        </p:txBody>
      </p:sp>
      <p:sp>
        <p:nvSpPr>
          <p:cNvPr id="1027" name="Title Placeholder 21"/>
          <p:cNvSpPr>
            <a:spLocks noGrp="1"/>
          </p:cNvSpPr>
          <p:nvPr>
            <p:ph type="title"/>
          </p:nvPr>
        </p:nvSpPr>
        <p:spPr>
          <a:xfrm>
            <a:off x="107950" y="100013"/>
            <a:ext cx="8928100" cy="709612"/>
          </a:xfrm>
          <a:prstGeom prst="rect">
            <a:avLst/>
          </a:prstGeom>
          <a:noFill/>
          <a:ln w="9525">
            <a:noFill/>
          </a:ln>
        </p:spPr>
        <p:txBody>
          <a:bodyPr vert="horz" wrap="square" lIns="91440" tIns="45720" rIns="91440" bIns="45720" anchor="b"/>
          <a:p>
            <a:pPr lvl="0"/>
            <a:r>
              <a:rPr lang="en-US" altLang="zh-CN" dirty="0"/>
              <a:t>Click to edit Master title style</a:t>
            </a:r>
            <a:endParaRPr lang="en-US" altLang="zh-CN" dirty="0"/>
          </a:p>
        </p:txBody>
      </p:sp>
      <p:sp>
        <p:nvSpPr>
          <p:cNvPr id="1028" name="Text Placeholder 12"/>
          <p:cNvSpPr>
            <a:spLocks noGrp="1"/>
          </p:cNvSpPr>
          <p:nvPr>
            <p:ph type="body"/>
          </p:nvPr>
        </p:nvSpPr>
        <p:spPr>
          <a:xfrm>
            <a:off x="107950" y="1103313"/>
            <a:ext cx="8928100" cy="5314950"/>
          </a:xfrm>
          <a:prstGeom prst="rect">
            <a:avLst/>
          </a:prstGeom>
          <a:noFill/>
          <a:ln w="9525">
            <a:noFill/>
          </a:ln>
        </p:spPr>
        <p:txBody>
          <a:bodyPr vert="horz" wrap="square" lIns="91440" tIns="45720" rIns="91440" bIns="45720" anchor="t"/>
          <a:p>
            <a:pPr lvl="0"/>
            <a:r>
              <a:rPr lang="en-US" altLang="zh-CN" dirty="0"/>
              <a:t>Click to edit Master text styles</a:t>
            </a:r>
            <a:endParaRPr lang="en-US" altLang="zh-CN" dirty="0"/>
          </a:p>
          <a:p>
            <a:pPr lvl="1" indent="-204470"/>
            <a:r>
              <a:rPr lang="en-US" altLang="zh-CN" dirty="0"/>
              <a:t>Second level</a:t>
            </a:r>
            <a:endParaRPr lang="en-US" altLang="zh-CN" dirty="0"/>
          </a:p>
          <a:p>
            <a:pPr lvl="2" indent="-172085"/>
            <a:r>
              <a:rPr lang="en-US" altLang="zh-CN" dirty="0"/>
              <a:t>Third level</a:t>
            </a:r>
            <a:endParaRPr lang="en-US" altLang="zh-CN" dirty="0"/>
          </a:p>
          <a:p>
            <a:pPr lvl="3" indent="-172085"/>
            <a:r>
              <a:rPr lang="en-US" altLang="zh-CN" dirty="0"/>
              <a:t>Fourth level</a:t>
            </a:r>
            <a:endParaRPr lang="en-US" altLang="zh-CN" dirty="0"/>
          </a:p>
          <a:p>
            <a:pPr lvl="4" indent="-171450"/>
            <a:r>
              <a:rPr lang="en-US" altLang="zh-CN" dirty="0"/>
              <a:t>Fifth level</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rtl="0" eaLnBrk="0" fontAlgn="base" hangingPunct="0">
        <a:spcBef>
          <a:spcPct val="0"/>
        </a:spcBef>
        <a:spcAft>
          <a:spcPct val="0"/>
        </a:spcAft>
        <a:defRPr sz="3200" b="1" u="none" strike="noStrike" kern="1200" cap="none" spc="0" normalizeH="0">
          <a:solidFill>
            <a:schemeClr val="bg1"/>
          </a:solidFill>
          <a:uFillTx/>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5105" indent="-205105" algn="l" rtl="0" eaLnBrk="0" fontAlgn="base" hangingPunct="0">
        <a:lnSpc>
          <a:spcPct val="125000"/>
        </a:lnSpc>
        <a:spcBef>
          <a:spcPts val="450"/>
        </a:spcBef>
        <a:spcAft>
          <a:spcPts val="0"/>
        </a:spcAft>
        <a:buClr>
          <a:srgbClr val="0070C0"/>
        </a:buClr>
        <a:buSzPct val="76000"/>
        <a:buFont typeface="Wingdings" panose="05000000000000000000" charset="0"/>
        <a:buChar char="l"/>
        <a:defRPr lang="en-US" altLang="zh-CN" sz="2400" b="1" i="0" u="none" strike="noStrike" kern="1200" cap="none" spc="0" normalizeH="0"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defRPr>
      </a:lvl1pPr>
      <a:lvl2pPr marL="549275" indent="-342900" algn="l" rtl="0" eaLnBrk="0" fontAlgn="base" hangingPunct="0">
        <a:lnSpc>
          <a:spcPct val="125000"/>
        </a:lnSpc>
        <a:spcBef>
          <a:spcPts val="375"/>
        </a:spcBef>
        <a:spcAft>
          <a:spcPts val="0"/>
        </a:spcAft>
        <a:buClr>
          <a:srgbClr val="4472C4"/>
        </a:buClr>
        <a:buSzPct val="76000"/>
        <a:buFont typeface="Wingdings" panose="05000000000000000000" charset="0"/>
        <a:buChar char="n"/>
        <a:defRPr sz="2200" b="0" i="0" u="none" strike="noStrike" kern="1200" cap="none" spc="0" normalizeH="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616585" indent="-171450" algn="l" rtl="0" eaLnBrk="0" fontAlgn="base" hangingPunct="0">
        <a:lnSpc>
          <a:spcPct val="125000"/>
        </a:lnSpc>
        <a:spcBef>
          <a:spcPts val="375"/>
        </a:spcBef>
        <a:spcAft>
          <a:spcPts val="0"/>
        </a:spcAft>
        <a:buClr>
          <a:srgbClr val="5F7E9E"/>
        </a:buClr>
        <a:buSzPct val="76000"/>
        <a:buFont typeface="Wingdings 3" panose="05040102010807070707" pitchFamily="18" charset="2"/>
        <a:buChar char=""/>
        <a:defRPr sz="20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822960" indent="-171450" algn="l" rtl="0" eaLnBrk="0" fontAlgn="base" hangingPunct="0">
        <a:lnSpc>
          <a:spcPct val="125000"/>
        </a:lnSpc>
        <a:spcBef>
          <a:spcPts val="300"/>
        </a:spcBef>
        <a:spcAft>
          <a:spcPts val="0"/>
        </a:spcAft>
        <a:buClr>
          <a:srgbClr val="5F7E9E"/>
        </a:buClr>
        <a:buSzPct val="70000"/>
        <a:buFont typeface="Wingdings" panose="05000000000000000000" pitchFamily="2" charset="2"/>
        <a:buChar char=""/>
        <a:defRPr sz="18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1028700" indent="-171450" algn="l" rtl="0" eaLnBrk="0" fontAlgn="base" hangingPunct="0">
        <a:lnSpc>
          <a:spcPct val="125000"/>
        </a:lnSpc>
        <a:spcBef>
          <a:spcPts val="225"/>
        </a:spcBef>
        <a:spcAft>
          <a:spcPts val="0"/>
        </a:spcAft>
        <a:buClr>
          <a:srgbClr val="5F7E9E"/>
        </a:buClr>
        <a:buSzPct val="70000"/>
        <a:buFont typeface="Wingdings" panose="05000000000000000000" pitchFamily="2" charset="2"/>
        <a:buChar char=""/>
        <a:defRPr sz="16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hyperlink" Target="https://medium.com/towards-data-science/types-of-optimization-algorithms-used-in-neural-networks-and-ways-to-optimize-gradient-95ae5d39529f" TargetMode="External"/><Relationship Id="rId1" Type="http://schemas.openxmlformats.org/officeDocument/2006/relationships/hyperlink" Target="http://ruder.io/optimizing-gradient-descent/index.html"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hyperlink" Target="https://www.quora.com/What-exactly-is-momentum-in-machine-learning" TargetMode="External"/><Relationship Id="rId2" Type="http://schemas.openxmlformats.org/officeDocument/2006/relationships/image" Target="../media/image35.png"/><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43.GIF"/><Relationship Id="rId1" Type="http://schemas.openxmlformats.org/officeDocument/2006/relationships/image" Target="../media/image42.GIF"/></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60.jpe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62.png"/><Relationship Id="rId6" Type="http://schemas.openxmlformats.org/officeDocument/2006/relationships/image" Target="../media/image61.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hyperlink" Target="https://www.jeremyjordan.me/nn-learning-rate/" TargetMode="Externa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a:t>网络优化与正则化</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批量大小的影响</a:t>
            </a:r>
            <a:endParaRPr lang="zh-CN" altLang="en-US" dirty="0"/>
          </a:p>
        </p:txBody>
      </p:sp>
      <p:sp>
        <p:nvSpPr>
          <p:cNvPr id="4" name="矩形 3"/>
          <p:cNvSpPr/>
          <p:nvPr/>
        </p:nvSpPr>
        <p:spPr>
          <a:xfrm>
            <a:off x="408940" y="5822315"/>
            <a:ext cx="8326120" cy="460375"/>
          </a:xfrm>
          <a:prstGeom prst="rect">
            <a:avLst/>
          </a:prstGeom>
        </p:spPr>
        <p:txBody>
          <a:bodyPr wrap="square">
            <a:spAutoFit/>
          </a:bodyPr>
          <a:lstStyle/>
          <a:p>
            <a:pPr algn="ctr"/>
            <a:r>
              <a:rPr lang="zh-CN" altLang="en-US" sz="2400" dirty="0"/>
              <a:t> 小批量梯度下降中，每次选取样本数量对损失下降的影响。</a:t>
            </a:r>
            <a:endParaRPr lang="zh-CN" altLang="en-US" sz="2400" dirty="0"/>
          </a:p>
        </p:txBody>
      </p:sp>
      <p:grpSp>
        <p:nvGrpSpPr>
          <p:cNvPr id="7" name="组合 6"/>
          <p:cNvGrpSpPr/>
          <p:nvPr/>
        </p:nvGrpSpPr>
        <p:grpSpPr>
          <a:xfrm>
            <a:off x="125730" y="2116455"/>
            <a:ext cx="8832215" cy="3609975"/>
            <a:chOff x="2286" y="3366"/>
            <a:chExt cx="10127" cy="4139"/>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 y="3393"/>
              <a:ext cx="4914" cy="4113"/>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 y="3366"/>
              <a:ext cx="5040" cy="4068"/>
            </a:xfrm>
            <a:prstGeom prst="rect">
              <a:avLst/>
            </a:prstGeom>
          </p:spPr>
        </p:pic>
      </p:grpSp>
      <p:pic>
        <p:nvPicPr>
          <p:cNvPr id="3" name="图片 2"/>
          <p:cNvPicPr>
            <a:picLocks noChangeAspect="1"/>
          </p:cNvPicPr>
          <p:nvPr/>
        </p:nvPicPr>
        <p:blipFill>
          <a:blip r:embed="rId3"/>
          <a:stretch>
            <a:fillRect/>
          </a:stretch>
        </p:blipFill>
        <p:spPr>
          <a:xfrm>
            <a:off x="1391920" y="1155065"/>
            <a:ext cx="6360160" cy="8553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endParaRPr lang="zh-CN" altLang="en-US" dirty="0"/>
          </a:p>
        </p:txBody>
      </p:sp>
      <p:sp>
        <p:nvSpPr>
          <p:cNvPr id="3" name="内容占位符 2"/>
          <p:cNvSpPr>
            <a:spLocks noGrp="1"/>
          </p:cNvSpPr>
          <p:nvPr>
            <p:ph sz="quarter" idx="1"/>
          </p:nvPr>
        </p:nvSpPr>
        <p:spPr/>
        <p:txBody>
          <a:bodyPr/>
          <a:lstStyle/>
          <a:p>
            <a:r>
              <a:rPr lang="zh-CN" altLang="en-US"/>
              <a:t>标准的（小批量）梯度下降</a:t>
            </a:r>
            <a:endParaRPr lang="en-US" altLang="zh-CN"/>
          </a:p>
          <a:p>
            <a:r>
              <a:rPr lang="zh-CN" altLang="en-US"/>
              <a:t>学习率</a:t>
            </a:r>
            <a:endParaRPr lang="en-US" altLang="zh-CN"/>
          </a:p>
          <a:p>
            <a:pPr lvl="1"/>
            <a:r>
              <a:rPr lang="zh-CN" altLang="en-US"/>
              <a:t>学习率衰减</a:t>
            </a:r>
            <a:endParaRPr lang="en-US" altLang="zh-CN"/>
          </a:p>
          <a:p>
            <a:pPr lvl="1"/>
            <a:r>
              <a:rPr lang="en-US" altLang="zh-CN"/>
              <a:t>Adagrad</a:t>
            </a:r>
            <a:endParaRPr lang="en-US" altLang="zh-CN"/>
          </a:p>
          <a:p>
            <a:pPr lvl="1"/>
            <a:r>
              <a:rPr lang="en-US" altLang="zh-CN"/>
              <a:t>Adadelta</a:t>
            </a:r>
            <a:endParaRPr lang="en-US" altLang="zh-CN"/>
          </a:p>
          <a:p>
            <a:pPr lvl="1"/>
            <a:r>
              <a:rPr lang="en-US" altLang="zh-CN"/>
              <a:t>RMSprop</a:t>
            </a:r>
            <a:endParaRPr lang="en-US" altLang="zh-CN"/>
          </a:p>
          <a:p>
            <a:r>
              <a:rPr lang="zh-CN" altLang="en-US"/>
              <a:t>梯度</a:t>
            </a:r>
            <a:endParaRPr lang="en-US" altLang="zh-CN"/>
          </a:p>
          <a:p>
            <a:pPr lvl="1"/>
            <a:r>
              <a:rPr lang="en-US" altLang="zh-CN"/>
              <a:t>Momentum</a:t>
            </a:r>
            <a:endParaRPr lang="en-US" altLang="zh-CN"/>
          </a:p>
          <a:p>
            <a:pPr lvl="2"/>
            <a:r>
              <a:rPr lang="zh-CN" altLang="en-US"/>
              <a:t>计算负梯度的“加权移动平均”作为参数的更新方向</a:t>
            </a:r>
            <a:endParaRPr lang="en-US" altLang="zh-CN"/>
          </a:p>
          <a:p>
            <a:pPr lvl="1"/>
            <a:r>
              <a:rPr lang="en-US" altLang="zh-CN"/>
              <a:t>Nesterov accelerated gradient</a:t>
            </a:r>
            <a:endParaRPr lang="en-US" altLang="zh-CN"/>
          </a:p>
          <a:p>
            <a:pPr lvl="1"/>
            <a:r>
              <a:rPr lang="zh-CN" altLang="en-US"/>
              <a:t>梯度截断</a:t>
            </a:r>
            <a:endParaRPr lang="zh-CN" altLang="en-US"/>
          </a:p>
        </p:txBody>
      </p:sp>
      <p:sp>
        <p:nvSpPr>
          <p:cNvPr id="4" name="矩形 3"/>
          <p:cNvSpPr/>
          <p:nvPr/>
        </p:nvSpPr>
        <p:spPr>
          <a:xfrm>
            <a:off x="4380865" y="989965"/>
            <a:ext cx="4655820" cy="645160"/>
          </a:xfrm>
          <a:prstGeom prst="rect">
            <a:avLst/>
          </a:prstGeom>
        </p:spPr>
        <p:txBody>
          <a:bodyPr wrap="square">
            <a:spAutoFit/>
          </a:bodyPr>
          <a:lstStyle/>
          <a:p>
            <a:r>
              <a:rPr lang="en-US" altLang="zh-CN" sz="1200" dirty="0"/>
              <a:t>Reference:</a:t>
            </a:r>
            <a:endParaRPr lang="en-US" altLang="zh-CN" sz="1200" dirty="0"/>
          </a:p>
          <a:p>
            <a:pPr marL="342900" indent="-342900">
              <a:buFont typeface="+mj-lt"/>
              <a:buAutoNum type="arabicPeriod"/>
            </a:pPr>
            <a:r>
              <a:rPr lang="en-US" altLang="zh-CN" sz="1200" dirty="0">
                <a:hlinkClick r:id="rId1"/>
              </a:rPr>
              <a:t>An overview of gradient descent optimization algorithms</a:t>
            </a:r>
            <a:endParaRPr lang="en-US" altLang="zh-CN" sz="1200" dirty="0">
              <a:hlinkClick r:id="rId2"/>
            </a:endParaRPr>
          </a:p>
          <a:p>
            <a:pPr marL="342900" indent="-342900">
              <a:buFont typeface="+mj-lt"/>
              <a:buAutoNum type="arabicPeriod"/>
            </a:pPr>
            <a:r>
              <a:rPr lang="en-US" altLang="zh-CN" sz="1200" dirty="0">
                <a:hlinkClick r:id="rId2"/>
              </a:rPr>
              <a:t>Optimizing the Gradient Descent</a:t>
            </a:r>
            <a:endParaRPr lang="en-US" altLang="zh-CN" sz="1200" dirty="0"/>
          </a:p>
        </p:txBody>
      </p:sp>
      <p:grpSp>
        <p:nvGrpSpPr>
          <p:cNvPr id="12" name="组合 11"/>
          <p:cNvGrpSpPr/>
          <p:nvPr/>
        </p:nvGrpSpPr>
        <p:grpSpPr>
          <a:xfrm>
            <a:off x="3731260" y="1807210"/>
            <a:ext cx="5105400" cy="2710180"/>
            <a:chOff x="5040" y="2864"/>
            <a:chExt cx="8040" cy="4268"/>
          </a:xfrm>
        </p:grpSpPr>
        <p:sp>
          <p:nvSpPr>
            <p:cNvPr id="5" name="矩形 4"/>
            <p:cNvSpPr/>
            <p:nvPr/>
          </p:nvSpPr>
          <p:spPr>
            <a:xfrm>
              <a:off x="9433" y="6400"/>
              <a:ext cx="3455" cy="531"/>
            </a:xfrm>
            <a:prstGeom prst="rect">
              <a:avLst/>
            </a:prstGeom>
          </p:spPr>
          <p:txBody>
            <a:bodyPr wrap="none">
              <a:spAutoFit/>
            </a:bodyPr>
            <a:lstStyle/>
            <a:p>
              <a:r>
                <a:rPr lang="en-US" altLang="zh-CN" sz="1600" dirty="0">
                  <a:solidFill>
                    <a:srgbClr val="FF0000"/>
                  </a:solidFill>
                </a:rPr>
                <a:t>Adam is better choice!</a:t>
              </a:r>
              <a:endParaRPr lang="en-US" altLang="zh-CN" sz="1600" dirty="0">
                <a:solidFill>
                  <a:srgbClr val="FF0000"/>
                </a:solidFill>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 y="4239"/>
              <a:ext cx="3526" cy="805"/>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 y="6153"/>
              <a:ext cx="3420" cy="863"/>
            </a:xfrm>
            <a:prstGeom prst="rect">
              <a:avLst/>
            </a:prstGeom>
          </p:spPr>
        </p:pic>
        <p:sp>
          <p:nvSpPr>
            <p:cNvPr id="8" name="矩形 7"/>
            <p:cNvSpPr/>
            <p:nvPr/>
          </p:nvSpPr>
          <p:spPr>
            <a:xfrm>
              <a:off x="10128" y="5382"/>
              <a:ext cx="1276" cy="531"/>
            </a:xfrm>
            <a:prstGeom prst="rect">
              <a:avLst/>
            </a:prstGeom>
          </p:spPr>
          <p:txBody>
            <a:bodyPr wrap="square">
              <a:spAutoFit/>
            </a:bodyPr>
            <a:lstStyle/>
            <a:p>
              <a:pPr marL="0" lvl="1" latinLnBrk="0"/>
              <a:r>
                <a:rPr lang="en-US" altLang="zh-CN" sz="1600" dirty="0"/>
                <a:t>Adam</a:t>
              </a:r>
              <a:endParaRPr lang="en-US" altLang="zh-CN" sz="1600" dirty="0"/>
            </a:p>
          </p:txBody>
        </p:sp>
        <p:cxnSp>
          <p:nvCxnSpPr>
            <p:cNvPr id="10" name="直接箭头连接符 9"/>
            <p:cNvCxnSpPr>
              <a:stCxn id="6" idx="3"/>
            </p:cNvCxnSpPr>
            <p:nvPr/>
          </p:nvCxnSpPr>
          <p:spPr>
            <a:xfrm>
              <a:off x="8836" y="4642"/>
              <a:ext cx="1035" cy="88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8623" y="5913"/>
              <a:ext cx="1248" cy="6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10497" y="3524"/>
              <a:ext cx="1568" cy="531"/>
            </a:xfrm>
            <a:prstGeom prst="rect">
              <a:avLst/>
            </a:prstGeom>
          </p:spPr>
          <p:txBody>
            <a:bodyPr wrap="none">
              <a:spAutoFit/>
            </a:bodyPr>
            <a:lstStyle/>
            <a:p>
              <a:r>
                <a:rPr lang="zh-CN" altLang="en-US" sz="1600" dirty="0">
                  <a:solidFill>
                    <a:srgbClr val="FF0000"/>
                  </a:solidFill>
                </a:rPr>
                <a:t>梯度方向</a:t>
              </a:r>
              <a:endParaRPr lang="zh-CN" altLang="en-US" sz="1600" dirty="0">
                <a:solidFill>
                  <a:srgbClr val="FF0000"/>
                </a:solidFill>
              </a:endParaRPr>
            </a:p>
          </p:txBody>
        </p:sp>
        <p:sp>
          <p:nvSpPr>
            <p:cNvPr id="17" name="矩形 16"/>
            <p:cNvSpPr/>
            <p:nvPr/>
          </p:nvSpPr>
          <p:spPr>
            <a:xfrm>
              <a:off x="8017" y="3487"/>
              <a:ext cx="2208" cy="531"/>
            </a:xfrm>
            <a:prstGeom prst="rect">
              <a:avLst/>
            </a:prstGeom>
          </p:spPr>
          <p:txBody>
            <a:bodyPr wrap="none">
              <a:spAutoFit/>
            </a:bodyPr>
            <a:lstStyle/>
            <a:p>
              <a:r>
                <a:rPr lang="zh-CN" altLang="en-US" sz="1600" dirty="0">
                  <a:solidFill>
                    <a:srgbClr val="FF0000"/>
                  </a:solidFill>
                </a:rPr>
                <a:t>实际更新方向</a:t>
              </a:r>
              <a:endParaRPr lang="zh-CN" altLang="en-US" sz="1600" dirty="0">
                <a:solidFill>
                  <a:srgbClr val="FF0000"/>
                </a:solidFill>
              </a:endParaRPr>
            </a:p>
          </p:txBody>
        </p:sp>
        <p:pic>
          <p:nvPicPr>
            <p:cNvPr id="18" name="图片 17"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36" y="2864"/>
              <a:ext cx="2115" cy="668"/>
            </a:xfrm>
            <a:prstGeom prst="rect">
              <a:avLst/>
            </a:prstGeom>
          </p:spPr>
        </p:pic>
        <p:sp>
          <p:nvSpPr>
            <p:cNvPr id="9" name="圆角矩形 8"/>
            <p:cNvSpPr/>
            <p:nvPr/>
          </p:nvSpPr>
          <p:spPr>
            <a:xfrm>
              <a:off x="5040" y="2880"/>
              <a:ext cx="8040" cy="4252"/>
            </a:xfrm>
            <a:prstGeom prst="roundRect">
              <a:avLst>
                <a:gd name="adj" fmla="val 8289"/>
              </a:avLst>
            </a:prstGeom>
            <a:ln>
              <a:solidFill>
                <a:srgbClr val="FF0000"/>
              </a:solidFill>
            </a:ln>
          </p:spPr>
          <p:txBody>
            <a:bodyPr wrap="square">
              <a:spAutoFit/>
            </a:bodyPr>
            <a:p>
              <a:endParaRPr lang="zh-CN" altLang="en-US" sz="2400" dirty="0"/>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学习率衰减</a:t>
            </a:r>
            <a:r>
              <a:rPr lang="en-US" altLang="zh-CN" dirty="0"/>
              <a:t> </a:t>
            </a:r>
            <a:endParaRPr lang="zh-CN" altLang="en-US" dirty="0"/>
          </a:p>
        </p:txBody>
      </p:sp>
      <p:pic>
        <p:nvPicPr>
          <p:cNvPr id="5" name="Picture 2" descr="å±å¹å¿«ç§ 2018-07-13 ä¸å10.48.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2575" y="1268095"/>
            <a:ext cx="6039485" cy="4876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学习率衰减</a:t>
            </a:r>
            <a:endParaRPr lang="zh-CN" altLang="en-US" dirty="0"/>
          </a:p>
        </p:txBody>
      </p:sp>
      <p:sp>
        <p:nvSpPr>
          <p:cNvPr id="4" name="矩形 3"/>
          <p:cNvSpPr/>
          <p:nvPr/>
        </p:nvSpPr>
        <p:spPr>
          <a:xfrm>
            <a:off x="902971" y="5193030"/>
            <a:ext cx="2976880" cy="398780"/>
          </a:xfrm>
          <a:prstGeom prst="rect">
            <a:avLst/>
          </a:prstGeom>
        </p:spPr>
        <p:txBody>
          <a:bodyPr wrap="none">
            <a:spAutoFit/>
          </a:bodyPr>
          <a:lstStyle/>
          <a:p>
            <a:r>
              <a:rPr lang="zh-CN" altLang="en-US" sz="2000" dirty="0">
                <a:latin typeface="幼圆" panose="02010509060101010101" charset="-122"/>
                <a:ea typeface="幼圆" panose="02010509060101010101" charset="-122"/>
                <a:cs typeface="幼圆" panose="02010509060101010101" charset="-122"/>
              </a:rPr>
              <a:t>梯级衰减（</a:t>
            </a:r>
            <a:r>
              <a:rPr lang="en-US" altLang="zh-CN" sz="2000" dirty="0">
                <a:latin typeface="幼圆" panose="02010509060101010101" charset="-122"/>
                <a:ea typeface="幼圆" panose="02010509060101010101" charset="-122"/>
                <a:cs typeface="幼圆" panose="02010509060101010101" charset="-122"/>
              </a:rPr>
              <a:t>step decay</a:t>
            </a:r>
            <a:r>
              <a:rPr lang="zh-CN" altLang="en-US" sz="2000" dirty="0">
                <a:latin typeface="幼圆" panose="02010509060101010101" charset="-122"/>
                <a:ea typeface="幼圆" panose="02010509060101010101" charset="-122"/>
                <a:cs typeface="幼圆" panose="02010509060101010101" charset="-122"/>
              </a:rPr>
              <a:t>）</a:t>
            </a:r>
            <a:endParaRPr lang="zh-CN" altLang="en-US" sz="2000" dirty="0">
              <a:latin typeface="幼圆" panose="02010509060101010101" charset="-122"/>
              <a:ea typeface="幼圆" panose="02010509060101010101" charset="-122"/>
              <a:cs typeface="幼圆" panose="02010509060101010101" charset="-122"/>
            </a:endParaRPr>
          </a:p>
        </p:txBody>
      </p:sp>
      <p:grpSp>
        <p:nvGrpSpPr>
          <p:cNvPr id="7" name="组合 6"/>
          <p:cNvGrpSpPr/>
          <p:nvPr/>
        </p:nvGrpSpPr>
        <p:grpSpPr>
          <a:xfrm>
            <a:off x="32160" y="1551709"/>
            <a:ext cx="9055532" cy="3557723"/>
            <a:chOff x="2961" y="4266"/>
            <a:chExt cx="7742" cy="3042"/>
          </a:xfrm>
        </p:grpSpPr>
        <p:pic>
          <p:nvPicPr>
            <p:cNvPr id="3074" name="Picture 2" descr="Decreasing learning rate by ste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1" y="4266"/>
              <a:ext cx="4033" cy="30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inearly decrease learning r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 y="4480"/>
              <a:ext cx="3709" cy="282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矩形 4"/>
          <p:cNvSpPr/>
          <p:nvPr/>
        </p:nvSpPr>
        <p:spPr>
          <a:xfrm>
            <a:off x="5317491" y="5193181"/>
            <a:ext cx="3201670" cy="398780"/>
          </a:xfrm>
          <a:prstGeom prst="rect">
            <a:avLst/>
          </a:prstGeom>
        </p:spPr>
        <p:txBody>
          <a:bodyPr wrap="none">
            <a:spAutoFit/>
          </a:bodyPr>
          <a:lstStyle/>
          <a:p>
            <a:r>
              <a:rPr lang="zh-CN" altLang="en-US" sz="2000" dirty="0">
                <a:latin typeface="幼圆" panose="02010509060101010101" charset="-122"/>
                <a:ea typeface="幼圆" panose="02010509060101010101" charset="-122"/>
                <a:cs typeface="幼圆" panose="02010509060101010101" charset="-122"/>
              </a:rPr>
              <a:t>线性衰减（</a:t>
            </a:r>
            <a:r>
              <a:rPr lang="en-US" altLang="zh-CN" sz="2000" dirty="0">
                <a:latin typeface="幼圆" panose="02010509060101010101" charset="-122"/>
                <a:ea typeface="幼圆" panose="02010509060101010101" charset="-122"/>
                <a:cs typeface="幼圆" panose="02010509060101010101" charset="-122"/>
              </a:rPr>
              <a:t>Linear Decay</a:t>
            </a:r>
            <a:r>
              <a:rPr lang="zh-CN" altLang="en-US" sz="2000" dirty="0">
                <a:latin typeface="幼圆" panose="02010509060101010101" charset="-122"/>
                <a:ea typeface="幼圆" panose="02010509060101010101" charset="-122"/>
                <a:cs typeface="幼圆" panose="02010509060101010101" charset="-122"/>
              </a:rPr>
              <a:t>）</a:t>
            </a:r>
            <a:endParaRPr lang="zh-CN" altLang="en-US" sz="2000" dirty="0">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学习率衰减</a:t>
            </a:r>
            <a:endParaRPr lang="zh-CN" altLang="en-US" dirty="0"/>
          </a:p>
        </p:txBody>
      </p:sp>
      <p:grpSp>
        <p:nvGrpSpPr>
          <p:cNvPr id="12" name="组合 11"/>
          <p:cNvGrpSpPr/>
          <p:nvPr/>
        </p:nvGrpSpPr>
        <p:grpSpPr>
          <a:xfrm>
            <a:off x="921385" y="1101090"/>
            <a:ext cx="7785100" cy="5278755"/>
            <a:chOff x="1451" y="1734"/>
            <a:chExt cx="12260" cy="8313"/>
          </a:xfrm>
        </p:grpSpPr>
        <p:pic>
          <p:nvPicPr>
            <p:cNvPr id="3" name="图片 2"/>
            <p:cNvPicPr>
              <a:picLocks noChangeAspect="1"/>
            </p:cNvPicPr>
            <p:nvPr/>
          </p:nvPicPr>
          <p:blipFill>
            <a:blip r:embed="rId1"/>
            <a:stretch>
              <a:fillRect/>
            </a:stretch>
          </p:blipFill>
          <p:spPr>
            <a:xfrm>
              <a:off x="1451" y="1734"/>
              <a:ext cx="9073" cy="8313"/>
            </a:xfrm>
            <a:prstGeom prst="rect">
              <a:avLst/>
            </a:prstGeom>
          </p:spPr>
        </p:pic>
        <p:grpSp>
          <p:nvGrpSpPr>
            <p:cNvPr id="8" name="组合 7"/>
            <p:cNvGrpSpPr/>
            <p:nvPr/>
          </p:nvGrpSpPr>
          <p:grpSpPr>
            <a:xfrm>
              <a:off x="10147" y="2074"/>
              <a:ext cx="3564" cy="2899"/>
              <a:chOff x="10798" y="2060"/>
              <a:chExt cx="3564" cy="2899"/>
            </a:xfrm>
          </p:grpSpPr>
          <p:pic>
            <p:nvPicPr>
              <p:cNvPr id="4" name="图片 3"/>
              <p:cNvPicPr>
                <a:picLocks noChangeAspect="1"/>
              </p:cNvPicPr>
              <p:nvPr/>
            </p:nvPicPr>
            <p:blipFill>
              <a:blip r:embed="rId2"/>
              <a:srcRect l="6485"/>
              <a:stretch>
                <a:fillRect/>
              </a:stretch>
            </p:blipFill>
            <p:spPr>
              <a:xfrm>
                <a:off x="10942" y="2060"/>
                <a:ext cx="3288" cy="1080"/>
              </a:xfrm>
              <a:prstGeom prst="rect">
                <a:avLst/>
              </a:prstGeom>
            </p:spPr>
          </p:pic>
          <p:pic>
            <p:nvPicPr>
              <p:cNvPr id="6" name="图片 5"/>
              <p:cNvPicPr>
                <a:picLocks noChangeAspect="1"/>
              </p:cNvPicPr>
              <p:nvPr/>
            </p:nvPicPr>
            <p:blipFill>
              <a:blip r:embed="rId3"/>
              <a:stretch>
                <a:fillRect/>
              </a:stretch>
            </p:blipFill>
            <p:spPr>
              <a:xfrm>
                <a:off x="10798" y="3348"/>
                <a:ext cx="2088" cy="732"/>
              </a:xfrm>
              <a:prstGeom prst="rect">
                <a:avLst/>
              </a:prstGeom>
            </p:spPr>
          </p:pic>
          <p:pic>
            <p:nvPicPr>
              <p:cNvPr id="7" name="图片 6"/>
              <p:cNvPicPr>
                <a:picLocks noChangeAspect="1"/>
              </p:cNvPicPr>
              <p:nvPr/>
            </p:nvPicPr>
            <p:blipFill>
              <a:blip r:embed="rId4"/>
              <a:stretch>
                <a:fillRect/>
              </a:stretch>
            </p:blipFill>
            <p:spPr>
              <a:xfrm>
                <a:off x="10942" y="4287"/>
                <a:ext cx="3420" cy="672"/>
              </a:xfrm>
              <a:prstGeom prst="rect">
                <a:avLst/>
              </a:prstGeom>
            </p:spPr>
          </p:pic>
        </p:grpSp>
        <p:sp>
          <p:nvSpPr>
            <p:cNvPr id="9" name="任意多边形 8"/>
            <p:cNvSpPr/>
            <p:nvPr/>
          </p:nvSpPr>
          <p:spPr>
            <a:xfrm>
              <a:off x="9404" y="4094"/>
              <a:ext cx="850" cy="454"/>
            </a:xfrm>
            <a:custGeom>
              <a:avLst/>
              <a:gdLst>
                <a:gd name="connisteX0" fmla="*/ 0 w 499745"/>
                <a:gd name="connsiteY0" fmla="*/ 0 h 280670"/>
                <a:gd name="connisteX1" fmla="*/ 315595 w 499745"/>
                <a:gd name="connsiteY1" fmla="*/ 227965 h 280670"/>
                <a:gd name="connisteX2" fmla="*/ 499745 w 499745"/>
                <a:gd name="connsiteY2" fmla="*/ 280670 h 280670"/>
              </a:gdLst>
              <a:ahLst/>
              <a:cxnLst>
                <a:cxn ang="0">
                  <a:pos x="connisteX0" y="connsiteY0"/>
                </a:cxn>
                <a:cxn ang="0">
                  <a:pos x="connisteX1" y="connsiteY1"/>
                </a:cxn>
                <a:cxn ang="0">
                  <a:pos x="connisteX2" y="connsiteY2"/>
                </a:cxn>
              </a:cxnLst>
              <a:rect l="l" t="t" r="r" b="b"/>
              <a:pathLst>
                <a:path w="499745" h="280670">
                  <a:moveTo>
                    <a:pt x="0" y="0"/>
                  </a:moveTo>
                  <a:cubicBezTo>
                    <a:pt x="59690" y="44450"/>
                    <a:pt x="215900" y="172085"/>
                    <a:pt x="315595" y="227965"/>
                  </a:cubicBezTo>
                  <a:lnTo>
                    <a:pt x="499745" y="280670"/>
                  </a:lnTo>
                </a:path>
              </a:pathLst>
            </a:custGeom>
            <a:noFill/>
            <a:ln>
              <a:solidFill>
                <a:srgbClr val="0070C0"/>
              </a:solidFill>
              <a:headEnd type="none"/>
              <a:tailEnd type="arrow" w="med" len="med"/>
            </a:ln>
          </p:spPr>
          <p:txBody>
            <a:bodyPr wrap="square">
              <a:spAutoFit/>
            </a:bodyPr>
            <a:p>
              <a:endParaRPr lang="zh-CN" altLang="en-US" sz="2400" dirty="0"/>
            </a:p>
          </p:txBody>
        </p:sp>
        <p:sp>
          <p:nvSpPr>
            <p:cNvPr id="10" name="任意多边形 9"/>
            <p:cNvSpPr/>
            <p:nvPr/>
          </p:nvSpPr>
          <p:spPr>
            <a:xfrm>
              <a:off x="9404" y="3272"/>
              <a:ext cx="850" cy="454"/>
            </a:xfrm>
            <a:custGeom>
              <a:avLst/>
              <a:gdLst>
                <a:gd name="connisteX0" fmla="*/ 0 w 499745"/>
                <a:gd name="connsiteY0" fmla="*/ 0 h 280670"/>
                <a:gd name="connisteX1" fmla="*/ 315595 w 499745"/>
                <a:gd name="connsiteY1" fmla="*/ 227965 h 280670"/>
                <a:gd name="connisteX2" fmla="*/ 499745 w 499745"/>
                <a:gd name="connsiteY2" fmla="*/ 280670 h 280670"/>
              </a:gdLst>
              <a:ahLst/>
              <a:cxnLst>
                <a:cxn ang="0">
                  <a:pos x="connisteX0" y="connsiteY0"/>
                </a:cxn>
                <a:cxn ang="0">
                  <a:pos x="connisteX1" y="connsiteY1"/>
                </a:cxn>
                <a:cxn ang="0">
                  <a:pos x="connisteX2" y="connsiteY2"/>
                </a:cxn>
              </a:cxnLst>
              <a:rect l="l" t="t" r="r" b="b"/>
              <a:pathLst>
                <a:path w="499745" h="280670">
                  <a:moveTo>
                    <a:pt x="0" y="0"/>
                  </a:moveTo>
                  <a:cubicBezTo>
                    <a:pt x="59690" y="44450"/>
                    <a:pt x="215900" y="172085"/>
                    <a:pt x="315595" y="227965"/>
                  </a:cubicBezTo>
                  <a:lnTo>
                    <a:pt x="499745" y="280670"/>
                  </a:lnTo>
                </a:path>
              </a:pathLst>
            </a:custGeom>
            <a:noFill/>
            <a:ln>
              <a:solidFill>
                <a:srgbClr val="0070C0"/>
              </a:solidFill>
              <a:headEnd type="none"/>
              <a:tailEnd type="arrow" w="med" len="med"/>
            </a:ln>
          </p:spPr>
          <p:txBody>
            <a:bodyPr wrap="square">
              <a:spAutoFit/>
            </a:bodyPr>
            <a:p>
              <a:endParaRPr lang="zh-CN" altLang="en-US" sz="2400" dirty="0"/>
            </a:p>
          </p:txBody>
        </p:sp>
        <p:sp>
          <p:nvSpPr>
            <p:cNvPr id="11" name="任意多边形 10"/>
            <p:cNvSpPr/>
            <p:nvPr/>
          </p:nvSpPr>
          <p:spPr>
            <a:xfrm flipV="1">
              <a:off x="9404" y="2500"/>
              <a:ext cx="850" cy="454"/>
            </a:xfrm>
            <a:custGeom>
              <a:avLst/>
              <a:gdLst>
                <a:gd name="connisteX0" fmla="*/ 0 w 499745"/>
                <a:gd name="connsiteY0" fmla="*/ 0 h 280670"/>
                <a:gd name="connisteX1" fmla="*/ 315595 w 499745"/>
                <a:gd name="connsiteY1" fmla="*/ 227965 h 280670"/>
                <a:gd name="connisteX2" fmla="*/ 499745 w 499745"/>
                <a:gd name="connsiteY2" fmla="*/ 280670 h 280670"/>
              </a:gdLst>
              <a:ahLst/>
              <a:cxnLst>
                <a:cxn ang="0">
                  <a:pos x="connisteX0" y="connsiteY0"/>
                </a:cxn>
                <a:cxn ang="0">
                  <a:pos x="connisteX1" y="connsiteY1"/>
                </a:cxn>
                <a:cxn ang="0">
                  <a:pos x="connisteX2" y="connsiteY2"/>
                </a:cxn>
              </a:cxnLst>
              <a:rect l="l" t="t" r="r" b="b"/>
              <a:pathLst>
                <a:path w="499745" h="280670">
                  <a:moveTo>
                    <a:pt x="0" y="0"/>
                  </a:moveTo>
                  <a:cubicBezTo>
                    <a:pt x="59690" y="44450"/>
                    <a:pt x="215900" y="172085"/>
                    <a:pt x="315595" y="227965"/>
                  </a:cubicBezTo>
                  <a:lnTo>
                    <a:pt x="499745" y="280670"/>
                  </a:lnTo>
                </a:path>
              </a:pathLst>
            </a:custGeom>
            <a:noFill/>
            <a:ln>
              <a:solidFill>
                <a:srgbClr val="0070C0"/>
              </a:solidFill>
              <a:headEnd type="none"/>
              <a:tailEnd type="arrow" w="med" len="med"/>
            </a:ln>
          </p:spPr>
          <p:txBody>
            <a:bodyPr wrap="square">
              <a:spAutoFit/>
            </a:bodyPr>
            <a:p>
              <a:endParaRPr lang="zh-CN" altLang="en-US" sz="2400"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周期性学习率调整 </a:t>
            </a:r>
            <a:r>
              <a:rPr lang="en-US" altLang="zh-CN" dirty="0"/>
              <a:t>Cyclical Learning Rates</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355" y="1496695"/>
            <a:ext cx="8797925" cy="431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Cyclical Learning Rates</a:t>
            </a:r>
            <a:endParaRPr lang="zh-CN" altLang="en-US" dirty="0"/>
          </a:p>
        </p:txBody>
      </p:sp>
      <p:pic>
        <p:nvPicPr>
          <p:cNvPr id="3" name="Picture 4" descr="https://cdn-images-1.medium.com/max/1750/1*qSGuuniIg_uuyzoP0x0d0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695" y="1726565"/>
            <a:ext cx="8936355" cy="3788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梯度方向优化</a:t>
            </a:r>
            <a:endParaRPr lang="zh-CN" altLang="en-US" dirty="0"/>
          </a:p>
        </p:txBody>
      </p:sp>
      <p:sp>
        <p:nvSpPr>
          <p:cNvPr id="3" name="内容占位符 2"/>
          <p:cNvSpPr>
            <a:spLocks noGrp="1"/>
          </p:cNvSpPr>
          <p:nvPr>
            <p:ph sz="quarter" idx="1"/>
          </p:nvPr>
        </p:nvSpPr>
        <p:spPr/>
        <p:txBody>
          <a:bodyPr/>
          <a:lstStyle/>
          <a:p>
            <a:r>
              <a:rPr lang="zh-CN" altLang="en-US"/>
              <a:t>动量法（</a:t>
            </a:r>
            <a:r>
              <a:rPr lang="en-US" altLang="zh-CN"/>
              <a:t>Momentum Method</a:t>
            </a:r>
            <a:r>
              <a:rPr lang="zh-CN" altLang="en-US"/>
              <a:t>）</a:t>
            </a:r>
            <a:endParaRPr lang="en-US" altLang="zh-CN"/>
          </a:p>
          <a:p>
            <a:pPr lvl="1"/>
            <a:r>
              <a:rPr lang="zh-CN" altLang="en-US"/>
              <a:t>用之前积累动量来替代真正的梯度。每次迭代的梯度可以看作是加速度。</a:t>
            </a:r>
            <a:endParaRPr lang="zh-CN" altLang="en-US" dirty="0"/>
          </a:p>
        </p:txBody>
      </p:sp>
      <p:grpSp>
        <p:nvGrpSpPr>
          <p:cNvPr id="4" name="组合 3"/>
          <p:cNvGrpSpPr/>
          <p:nvPr/>
        </p:nvGrpSpPr>
        <p:grpSpPr>
          <a:xfrm>
            <a:off x="2088515" y="2239645"/>
            <a:ext cx="6525895" cy="4112895"/>
            <a:chOff x="3330" y="4402"/>
            <a:chExt cx="6750" cy="4254"/>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30" y="4402"/>
              <a:ext cx="6750" cy="1458"/>
            </a:xfrm>
            <a:prstGeom prst="rect">
              <a:avLst/>
            </a:prstGeom>
          </p:spPr>
        </p:pic>
        <p:pic>
          <p:nvPicPr>
            <p:cNvPr id="5122" name="Picture 2" descr="https://qph.fs.quoracdn.net/main-qimg-a6be3a9474a5df3012a71e4de21c06c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 y="5892"/>
              <a:ext cx="5175" cy="276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矩形 5"/>
          <p:cNvSpPr/>
          <p:nvPr/>
        </p:nvSpPr>
        <p:spPr>
          <a:xfrm>
            <a:off x="107691" y="6194426"/>
            <a:ext cx="5577453" cy="229870"/>
          </a:xfrm>
          <a:prstGeom prst="rect">
            <a:avLst/>
          </a:prstGeom>
        </p:spPr>
        <p:txBody>
          <a:bodyPr wrap="square">
            <a:spAutoFit/>
          </a:bodyPr>
          <a:lstStyle/>
          <a:p>
            <a:r>
              <a:rPr lang="en-US" altLang="zh-CN" sz="900" dirty="0">
                <a:hlinkClick r:id="rId3"/>
              </a:rPr>
              <a:t>https://www.quora.com/What-exactly-is-momentum-in-machine-learning</a:t>
            </a:r>
            <a:endParaRPr lang="zh-CN" alt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梯度方向优化</a:t>
            </a:r>
            <a:endParaRPr lang="zh-CN" altLang="en-US" dirty="0"/>
          </a:p>
        </p:txBody>
      </p:sp>
      <p:sp>
        <p:nvSpPr>
          <p:cNvPr id="4" name="内容占位符 3"/>
          <p:cNvSpPr>
            <a:spLocks noGrp="1"/>
          </p:cNvSpPr>
          <p:nvPr>
            <p:ph sz="quarter" idx="1"/>
          </p:nvPr>
        </p:nvSpPr>
        <p:spPr/>
        <p:txBody>
          <a:bodyPr/>
          <a:lstStyle/>
          <a:p>
            <a:r>
              <a:rPr lang="en-US" altLang="zh-CN" dirty="0" err="1"/>
              <a:t>Nesterov</a:t>
            </a:r>
            <a:r>
              <a:rPr lang="zh-CN" altLang="en-US" dirty="0"/>
              <a:t>加速梯度（Nesterov Accelerated Gradient，NAG）</a:t>
            </a:r>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74240" y="1737360"/>
            <a:ext cx="4794250" cy="546100"/>
          </a:xfrm>
          <a:prstGeom prst="rect">
            <a:avLst/>
          </a:prstGeom>
        </p:spPr>
      </p:pic>
      <p:pic>
        <p:nvPicPr>
          <p:cNvPr id="2" name="图片 1"/>
          <p:cNvPicPr>
            <a:picLocks noChangeAspect="1"/>
          </p:cNvPicPr>
          <p:nvPr/>
        </p:nvPicPr>
        <p:blipFill>
          <a:blip r:embed="rId2"/>
          <a:stretch>
            <a:fillRect/>
          </a:stretch>
        </p:blipFill>
        <p:spPr>
          <a:xfrm>
            <a:off x="814705" y="2442210"/>
            <a:ext cx="7515225" cy="39109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梯度方向优化</a:t>
            </a:r>
            <a:r>
              <a:rPr lang="en-US" altLang="zh-CN" dirty="0"/>
              <a:t>+</a:t>
            </a:r>
            <a:r>
              <a:rPr lang="zh-CN" altLang="en-US" dirty="0"/>
              <a:t>自适应学习率</a:t>
            </a:r>
            <a:endParaRPr lang="zh-CN" altLang="en-US" dirty="0"/>
          </a:p>
        </p:txBody>
      </p:sp>
      <p:sp>
        <p:nvSpPr>
          <p:cNvPr id="3" name="内容占位符 2"/>
          <p:cNvSpPr>
            <a:spLocks noGrp="1"/>
          </p:cNvSpPr>
          <p:nvPr>
            <p:ph sz="quarter" idx="1"/>
          </p:nvPr>
        </p:nvSpPr>
        <p:spPr/>
        <p:txBody>
          <a:bodyPr/>
          <a:lstStyle/>
          <a:p>
            <a:r>
              <a:rPr lang="en-US" altLang="zh-CN" dirty="0"/>
              <a:t>Adam</a:t>
            </a:r>
            <a:r>
              <a:rPr lang="zh-CN" altLang="en-US" dirty="0"/>
              <a:t>算法≈动量法</a:t>
            </a:r>
            <a:r>
              <a:rPr lang="en-US" altLang="zh-CN" dirty="0"/>
              <a:t>+</a:t>
            </a:r>
            <a:r>
              <a:rPr lang="en-US" altLang="zh-CN" dirty="0" err="1"/>
              <a:t>RMSprop</a:t>
            </a:r>
            <a:endParaRPr lang="en-US" altLang="zh-CN" dirty="0"/>
          </a:p>
          <a:p>
            <a:pPr lvl="1"/>
            <a:r>
              <a:rPr lang="zh-CN" altLang="en-US" dirty="0"/>
              <a:t>先计算两个移动平均</a:t>
            </a:r>
            <a:endParaRPr lang="en-US" altLang="zh-CN" dirty="0"/>
          </a:p>
          <a:p>
            <a:pPr lvl="1"/>
            <a:endParaRPr lang="en-US" altLang="zh-CN" dirty="0"/>
          </a:p>
          <a:p>
            <a:pPr lvl="1"/>
            <a:endParaRPr lang="en-US" altLang="zh-CN" dirty="0"/>
          </a:p>
          <a:p>
            <a:pPr lvl="1"/>
            <a:endParaRPr lang="en-US" altLang="zh-CN" dirty="0"/>
          </a:p>
          <a:p>
            <a:pPr lvl="1"/>
            <a:r>
              <a:rPr lang="zh-CN" altLang="en-US" dirty="0"/>
              <a:t>偏差修正</a:t>
            </a:r>
            <a:endParaRPr lang="en-US" altLang="zh-CN" dirty="0"/>
          </a:p>
          <a:p>
            <a:pPr lvl="1"/>
            <a:endParaRPr lang="en-US" altLang="zh-CN" dirty="0"/>
          </a:p>
          <a:p>
            <a:pPr lvl="1"/>
            <a:endParaRPr lang="en-US" altLang="zh-CN" dirty="0"/>
          </a:p>
          <a:p>
            <a:pPr lvl="1"/>
            <a:endParaRPr lang="en-US" altLang="zh-CN" dirty="0"/>
          </a:p>
          <a:p>
            <a:pPr lvl="1"/>
            <a:r>
              <a:rPr lang="zh-CN" altLang="en-US" dirty="0"/>
              <a:t>更新</a:t>
            </a:r>
            <a:endParaRPr lang="en-US" altLang="zh-CN" dirty="0"/>
          </a:p>
          <a:p>
            <a:pPr lvl="1"/>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58390" y="2133600"/>
            <a:ext cx="4426585" cy="118872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305" y="4017645"/>
            <a:ext cx="2032000" cy="160655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305" y="5624195"/>
            <a:ext cx="2482850" cy="728980"/>
          </a:xfrm>
          <a:prstGeom prst="rect">
            <a:avLst/>
          </a:prstGeom>
        </p:spPr>
      </p:pic>
      <p:pic>
        <p:nvPicPr>
          <p:cNvPr id="15" name="图片 14"/>
          <p:cNvPicPr>
            <a:picLocks noChangeAspect="1"/>
          </p:cNvPicPr>
          <p:nvPr/>
        </p:nvPicPr>
        <p:blipFill>
          <a:blip r:embed="rId4"/>
          <a:stretch>
            <a:fillRect/>
          </a:stretch>
        </p:blipFill>
        <p:spPr>
          <a:xfrm>
            <a:off x="3915410" y="3500120"/>
            <a:ext cx="5120640" cy="2720340"/>
          </a:xfrm>
          <a:prstGeom prst="rect">
            <a:avLst/>
          </a:prstGeom>
        </p:spPr>
      </p:pic>
      <p:sp>
        <p:nvSpPr>
          <p:cNvPr id="4" name="文本框 3"/>
          <p:cNvSpPr txBox="1"/>
          <p:nvPr/>
        </p:nvSpPr>
        <p:spPr>
          <a:xfrm>
            <a:off x="6426835" y="2788920"/>
            <a:ext cx="1554480" cy="368300"/>
          </a:xfrm>
          <a:prstGeom prst="rect">
            <a:avLst/>
          </a:prstGeom>
          <a:noFill/>
        </p:spPr>
        <p:txBody>
          <a:bodyPr wrap="none" rtlCol="0">
            <a:spAutoFit/>
          </a:bodyPr>
          <a:p>
            <a:r>
              <a:rPr lang="zh-CN" altLang="en-US">
                <a:solidFill>
                  <a:srgbClr val="0070C0"/>
                </a:solidFill>
              </a:rPr>
              <a:t>累积平方梯度</a:t>
            </a:r>
            <a:endParaRPr lang="zh-CN" altLang="en-US">
              <a:solidFill>
                <a:srgbClr val="0070C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1"/>
          <a:srcRect/>
          <a:stretch>
            <a:fillRect/>
          </a:stretch>
        </p:blipFill>
        <p:spPr bwMode="auto">
          <a:xfrm flipH="1">
            <a:off x="2045494" y="2976563"/>
            <a:ext cx="5053013" cy="2526506"/>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机器学习的矛与盾</a:t>
            </a:r>
            <a:endParaRPr lang="zh-CN" altLang="en-US" dirty="0"/>
          </a:p>
        </p:txBody>
      </p:sp>
      <p:sp>
        <p:nvSpPr>
          <p:cNvPr id="5" name="矩形 4"/>
          <p:cNvSpPr/>
          <p:nvPr/>
        </p:nvSpPr>
        <p:spPr>
          <a:xfrm>
            <a:off x="4800600" y="2057401"/>
            <a:ext cx="1325880" cy="553085"/>
          </a:xfrm>
          <a:prstGeom prst="rect">
            <a:avLst/>
          </a:prstGeom>
        </p:spPr>
        <p:txBody>
          <a:bodyPr wrap="none">
            <a:spAutoFit/>
          </a:bodyPr>
          <a:lstStyle/>
          <a:p>
            <a:r>
              <a:rPr lang="zh-CN" altLang="en-US" sz="3000" dirty="0"/>
              <a:t>正则化</a:t>
            </a:r>
            <a:endParaRPr lang="zh-CN" altLang="en-US" sz="3000" dirty="0"/>
          </a:p>
        </p:txBody>
      </p:sp>
      <p:sp>
        <p:nvSpPr>
          <p:cNvPr id="9" name="矩形 8"/>
          <p:cNvSpPr/>
          <p:nvPr/>
        </p:nvSpPr>
        <p:spPr>
          <a:xfrm>
            <a:off x="3028950" y="2057400"/>
            <a:ext cx="944880" cy="553085"/>
          </a:xfrm>
          <a:prstGeom prst="rect">
            <a:avLst/>
          </a:prstGeom>
        </p:spPr>
        <p:txBody>
          <a:bodyPr wrap="none">
            <a:spAutoFit/>
          </a:bodyPr>
          <a:lstStyle/>
          <a:p>
            <a:r>
              <a:rPr lang="zh-CN" altLang="en-US" sz="3000" dirty="0"/>
              <a:t>优化</a:t>
            </a:r>
            <a:endParaRPr lang="zh-CN" altLang="en-US" sz="3000" dirty="0"/>
          </a:p>
        </p:txBody>
      </p:sp>
      <p:sp>
        <p:nvSpPr>
          <p:cNvPr id="6" name="矩形 5"/>
          <p:cNvSpPr/>
          <p:nvPr/>
        </p:nvSpPr>
        <p:spPr>
          <a:xfrm>
            <a:off x="4656329" y="2461082"/>
            <a:ext cx="1783080" cy="368300"/>
          </a:xfrm>
          <a:prstGeom prst="rect">
            <a:avLst/>
          </a:prstGeom>
        </p:spPr>
        <p:txBody>
          <a:bodyPr wrap="none">
            <a:spAutoFit/>
          </a:bodyPr>
          <a:lstStyle/>
          <a:p>
            <a:r>
              <a:rPr lang="zh-CN" altLang="en-US" sz="1800" dirty="0"/>
              <a:t>降低模型复杂度</a:t>
            </a:r>
            <a:endParaRPr lang="en-US" altLang="zh-CN" sz="1800" dirty="0"/>
          </a:p>
        </p:txBody>
      </p:sp>
      <p:sp>
        <p:nvSpPr>
          <p:cNvPr id="11" name="矩形 10"/>
          <p:cNvSpPr/>
          <p:nvPr/>
        </p:nvSpPr>
        <p:spPr>
          <a:xfrm>
            <a:off x="2869297" y="2461082"/>
            <a:ext cx="1554480" cy="368300"/>
          </a:xfrm>
          <a:prstGeom prst="rect">
            <a:avLst/>
          </a:prstGeom>
        </p:spPr>
        <p:txBody>
          <a:bodyPr wrap="none">
            <a:spAutoFit/>
          </a:bodyPr>
          <a:lstStyle/>
          <a:p>
            <a:r>
              <a:rPr lang="zh-CN" altLang="en-US" sz="1800" dirty="0"/>
              <a:t>经验风险最小</a:t>
            </a:r>
            <a:endParaRPr lang="en-US" altLang="zh-CN" sz="1800" dirty="0"/>
          </a:p>
        </p:txBody>
      </p:sp>
      <p:sp>
        <p:nvSpPr>
          <p:cNvPr id="8" name="矩形 7"/>
          <p:cNvSpPr/>
          <p:nvPr/>
        </p:nvSpPr>
        <p:spPr>
          <a:xfrm>
            <a:off x="231775" y="1246620"/>
            <a:ext cx="1736151" cy="506730"/>
          </a:xfrm>
          <a:prstGeom prst="rect">
            <a:avLst/>
          </a:prstGeom>
        </p:spPr>
        <p:txBody>
          <a:bodyPr wrap="square">
            <a:spAutoFit/>
          </a:bodyPr>
          <a:lstStyle/>
          <a:p>
            <a:r>
              <a:rPr lang="zh-CN" altLang="en-US" sz="2700" dirty="0">
                <a:solidFill>
                  <a:schemeClr val="tx2"/>
                </a:solidFill>
                <a:latin typeface="微软雅黑" panose="020B0503020204020204" pitchFamily="34" charset="-122"/>
                <a:ea typeface="微软雅黑" panose="020B0503020204020204" pitchFamily="34" charset="-122"/>
                <a:cs typeface="+mj-cs"/>
              </a:rPr>
              <a:t>深度学习</a:t>
            </a:r>
            <a:endParaRPr lang="zh-CN" altLang="en-US" sz="2700" dirty="0">
              <a:solidFill>
                <a:schemeClr val="tx2"/>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endParaRPr lang="zh-CN" altLang="en-US" dirty="0"/>
          </a:p>
        </p:txBody>
      </p:sp>
      <p:pic>
        <p:nvPicPr>
          <p:cNvPr id="1026" name="Picture 2" descr="https://cdn-images-1.medium.com/max/720/1*SjtKOauOXFVjWRR7iCtHiA.gif"/>
          <p:cNvPicPr>
            <a:picLocks noChangeAspect="1" noChangeArrowheads="1" noCrop="1"/>
          </p:cNvPicPr>
          <p:nvPr/>
        </p:nvPicPr>
        <p:blipFill>
          <a:blip r:embed="rId1"/>
          <a:srcRect/>
          <a:stretch>
            <a:fillRect/>
          </a:stretch>
        </p:blipFill>
        <p:spPr bwMode="auto">
          <a:xfrm>
            <a:off x="4780915" y="1978660"/>
            <a:ext cx="4355465" cy="33731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2"/>
          <a:srcRect/>
          <a:stretch>
            <a:fillRect/>
          </a:stretch>
        </p:blipFill>
        <p:spPr bwMode="auto">
          <a:xfrm>
            <a:off x="182880" y="1978660"/>
            <a:ext cx="4356735" cy="33731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561804" y="5489575"/>
            <a:ext cx="792480" cy="460375"/>
          </a:xfrm>
          <a:prstGeom prst="rect">
            <a:avLst/>
          </a:prstGeom>
          <a:noFill/>
        </p:spPr>
        <p:txBody>
          <a:bodyPr wrap="none" rtlCol="0">
            <a:spAutoFit/>
          </a:bodyPr>
          <a:lstStyle/>
          <a:p>
            <a:r>
              <a:rPr lang="zh-CN" altLang="en-US" sz="2400" dirty="0"/>
              <a:t>鞍点</a:t>
            </a:r>
            <a:endParaRPr lang="zh-CN"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梯度截断</a:t>
            </a:r>
            <a:endParaRPr lang="zh-CN" altLang="en-US" dirty="0"/>
          </a:p>
        </p:txBody>
      </p:sp>
      <p:sp>
        <p:nvSpPr>
          <p:cNvPr id="3" name="内容占位符 2"/>
          <p:cNvSpPr>
            <a:spLocks noGrp="1"/>
          </p:cNvSpPr>
          <p:nvPr>
            <p:ph sz="quarter" idx="1"/>
          </p:nvPr>
        </p:nvSpPr>
        <p:spPr/>
        <p:txBody>
          <a:bodyPr/>
          <a:lstStyle/>
          <a:p>
            <a:r>
              <a:rPr lang="zh-CN" altLang="en-US" dirty="0"/>
              <a:t>梯度截断是一种比较简单的启发式方法，把梯度的模限定在一个区间，当梯度的模小于或大于这个区间时就进行截断。</a:t>
            </a:r>
            <a:endParaRPr lang="en-US" altLang="zh-CN" dirty="0"/>
          </a:p>
          <a:p>
            <a:pPr lvl="1"/>
            <a:endParaRPr lang="zh-CN" altLang="en-US" dirty="0"/>
          </a:p>
          <a:p>
            <a:pPr lvl="1"/>
            <a:r>
              <a:rPr lang="zh-CN" altLang="en-US" dirty="0"/>
              <a:t>按值截断</a:t>
            </a:r>
            <a:endParaRPr lang="en-US" altLang="zh-CN" dirty="0"/>
          </a:p>
          <a:p>
            <a:pPr lvl="1"/>
            <a:endParaRPr lang="en-US" altLang="zh-CN" dirty="0"/>
          </a:p>
          <a:p>
            <a:pPr lvl="1"/>
            <a:endParaRPr lang="en-US" altLang="zh-CN" dirty="0"/>
          </a:p>
          <a:p>
            <a:pPr lvl="1"/>
            <a:r>
              <a:rPr lang="zh-CN" altLang="en-US" dirty="0"/>
              <a:t>按模截断</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9415" y="3204845"/>
            <a:ext cx="2802890" cy="44831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415" y="4641215"/>
            <a:ext cx="1341120" cy="54991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435" y="2479675"/>
            <a:ext cx="4412615" cy="37204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sp>
        <p:nvSpPr>
          <p:cNvPr id="3" name="内容占位符 2"/>
          <p:cNvSpPr>
            <a:spLocks noGrp="1"/>
          </p:cNvSpPr>
          <p:nvPr>
            <p:ph sz="quarter" idx="1"/>
          </p:nvPr>
        </p:nvSpPr>
        <p:spPr/>
        <p:txBody>
          <a:bodyPr/>
          <a:lstStyle/>
          <a:p>
            <a:r>
              <a:rPr lang="zh-CN" altLang="en-US" dirty="0"/>
              <a:t>神经网络常用优化方法的汇总</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7645" y="1953895"/>
            <a:ext cx="8729980" cy="39217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sp>
        <p:nvSpPr>
          <p:cNvPr id="3" name="内容占位符 2"/>
          <p:cNvSpPr>
            <a:spLocks noGrp="1"/>
          </p:cNvSpPr>
          <p:nvPr>
            <p:ph sz="quarter" idx="1"/>
          </p:nvPr>
        </p:nvSpPr>
        <p:spPr/>
        <p:txBody>
          <a:bodyPr/>
          <a:lstStyle/>
          <a:p>
            <a:r>
              <a:rPr lang="zh-CN" altLang="en-US"/>
              <a:t>大部分优化算法可以使用下面公式来统一描述概括：</a:t>
            </a:r>
            <a:endParaRPr lang="zh-CN" altLang="en-US"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89835" y="2501265"/>
            <a:ext cx="2915920" cy="2092960"/>
          </a:xfrm>
          <a:prstGeom prst="rect">
            <a:avLst/>
          </a:prstGeom>
        </p:spPr>
      </p:pic>
      <p:sp>
        <p:nvSpPr>
          <p:cNvPr id="6" name="矩形 5"/>
          <p:cNvSpPr/>
          <p:nvPr/>
        </p:nvSpPr>
        <p:spPr>
          <a:xfrm>
            <a:off x="6264020" y="3290501"/>
            <a:ext cx="1887220" cy="368300"/>
          </a:xfrm>
          <a:prstGeom prst="rect">
            <a:avLst/>
          </a:prstGeom>
        </p:spPr>
        <p:txBody>
          <a:bodyPr wrap="none">
            <a:spAutoFit/>
          </a:bodyPr>
          <a:lstStyle/>
          <a:p>
            <a:r>
              <a:rPr lang="zh-CN" altLang="en-US" sz="1800" dirty="0">
                <a:latin typeface="Century Schoolbook" panose="02040604050505020304" charset="0"/>
                <a:cs typeface="Century Schoolbook" panose="02040604050505020304" charset="0"/>
              </a:rPr>
              <a:t>g</a:t>
            </a:r>
            <a:r>
              <a:rPr lang="zh-CN" altLang="en-US" sz="1800" baseline="-25000" dirty="0">
                <a:latin typeface="Century Schoolbook" panose="02040604050505020304" charset="0"/>
                <a:cs typeface="Century Schoolbook" panose="02040604050505020304" charset="0"/>
              </a:rPr>
              <a:t>t</a:t>
            </a:r>
            <a:r>
              <a:rPr lang="zh-CN" altLang="en-US" sz="1800" dirty="0">
                <a:latin typeface="Century Schoolbook" panose="02040604050505020304" charset="0"/>
                <a:cs typeface="Century Schoolbook" panose="02040604050505020304" charset="0"/>
              </a:rPr>
              <a:t> 为第t步的梯度</a:t>
            </a:r>
            <a:endParaRPr lang="zh-CN" altLang="en-US" sz="1800" dirty="0">
              <a:latin typeface="Century Schoolbook" panose="02040604050505020304" charset="0"/>
              <a:cs typeface="Century Schoolbook" panose="02040604050505020304" charset="0"/>
            </a:endParaRPr>
          </a:p>
        </p:txBody>
      </p:sp>
      <p:sp>
        <p:nvSpPr>
          <p:cNvPr id="7" name="矩形 6"/>
          <p:cNvSpPr/>
          <p:nvPr/>
        </p:nvSpPr>
        <p:spPr>
          <a:xfrm>
            <a:off x="6264020" y="3886200"/>
            <a:ext cx="2061210" cy="368300"/>
          </a:xfrm>
          <a:prstGeom prst="rect">
            <a:avLst/>
          </a:prstGeom>
        </p:spPr>
        <p:txBody>
          <a:bodyPr wrap="none">
            <a:spAutoFit/>
          </a:bodyPr>
          <a:lstStyle/>
          <a:p>
            <a:r>
              <a:rPr lang="zh-CN" altLang="en-US" sz="1800" dirty="0">
                <a:latin typeface="Century Schoolbook" panose="02040604050505020304" charset="0"/>
                <a:cs typeface="Century Schoolbook" panose="02040604050505020304" charset="0"/>
              </a:rPr>
              <a:t>α</a:t>
            </a:r>
            <a:r>
              <a:rPr lang="zh-CN" altLang="en-US" sz="1800" baseline="-25000" dirty="0">
                <a:latin typeface="Century Schoolbook" panose="02040604050505020304" charset="0"/>
                <a:cs typeface="Century Schoolbook" panose="02040604050505020304" charset="0"/>
              </a:rPr>
              <a:t>t </a:t>
            </a:r>
            <a:r>
              <a:rPr lang="zh-CN" altLang="en-US" sz="1800" dirty="0">
                <a:latin typeface="Century Schoolbook" panose="02040604050505020304" charset="0"/>
                <a:cs typeface="Century Schoolbook" panose="02040604050505020304" charset="0"/>
              </a:rPr>
              <a:t>为第t步的学习率</a:t>
            </a:r>
            <a:endParaRPr lang="zh-CN" altLang="en-US" sz="1800" dirty="0">
              <a:latin typeface="Century Schoolbook" panose="02040604050505020304" charset="0"/>
              <a:cs typeface="Century Schoolbook" panose="020406040505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r>
              <a:rPr lang="en-US" altLang="zh-CN" dirty="0"/>
              <a:t>/</a:t>
            </a:r>
            <a:r>
              <a:rPr lang="zh-CN" altLang="en-US" dirty="0"/>
              <a:t>数据预处理</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endParaRPr lang="zh-CN" altLang="en-US" dirty="0"/>
          </a:p>
        </p:txBody>
      </p:sp>
      <p:sp>
        <p:nvSpPr>
          <p:cNvPr id="3" name="内容占位符 2"/>
          <p:cNvSpPr>
            <a:spLocks noGrp="1"/>
          </p:cNvSpPr>
          <p:nvPr>
            <p:ph sz="quarter" idx="1"/>
          </p:nvPr>
        </p:nvSpPr>
        <p:spPr/>
        <p:txBody>
          <a:bodyPr/>
          <a:lstStyle/>
          <a:p>
            <a:r>
              <a:rPr lang="zh-CN" altLang="en-US" dirty="0"/>
              <a:t>参数不能初始化为</a:t>
            </a:r>
            <a:r>
              <a:rPr lang="en-US" altLang="zh-CN" dirty="0"/>
              <a:t>0</a:t>
            </a:r>
            <a:r>
              <a:rPr lang="zh-CN" altLang="en-US" dirty="0"/>
              <a:t>！为什么？</a:t>
            </a:r>
            <a:endParaRPr lang="en-US" altLang="zh-CN" dirty="0"/>
          </a:p>
          <a:p>
            <a:pPr lvl="1"/>
            <a:r>
              <a:rPr lang="zh-CN" altLang="en-US" dirty="0"/>
              <a:t>对称权重问题！</a:t>
            </a:r>
            <a:endParaRPr lang="zh-CN" altLang="en-US" dirty="0"/>
          </a:p>
          <a:p>
            <a:pPr lvl="1"/>
            <a:endParaRPr lang="en-US" altLang="zh-CN" dirty="0"/>
          </a:p>
          <a:p>
            <a:r>
              <a:rPr lang="en-US" altLang="zh-CN" dirty="0"/>
              <a:t>Gaussian</a:t>
            </a:r>
            <a:r>
              <a:rPr lang="zh-CN" altLang="en-US" dirty="0"/>
              <a:t>分布初始化</a:t>
            </a:r>
            <a:endParaRPr lang="en-US" altLang="zh-CN" dirty="0"/>
          </a:p>
          <a:p>
            <a:pPr lvl="1"/>
            <a:r>
              <a:rPr lang="zh-CN" altLang="en-US" dirty="0"/>
              <a:t> </a:t>
            </a:r>
            <a:r>
              <a:rPr lang="en-US" altLang="zh-CN" dirty="0"/>
              <a:t>Gaussian</a:t>
            </a:r>
            <a:r>
              <a:rPr lang="zh-CN" altLang="en-US" dirty="0"/>
              <a:t>初始化方法是最简单的初始化方法，参数从一个固定均值（比如</a:t>
            </a:r>
            <a:r>
              <a:rPr lang="en-US" altLang="zh-CN" dirty="0"/>
              <a:t>0</a:t>
            </a:r>
            <a:r>
              <a:rPr lang="zh-CN" altLang="en-US" dirty="0"/>
              <a:t>）和固定方差（比如</a:t>
            </a:r>
            <a:r>
              <a:rPr lang="en-US" altLang="zh-CN" dirty="0"/>
              <a:t>0.01</a:t>
            </a:r>
            <a:r>
              <a:rPr lang="zh-CN" altLang="en-US" dirty="0"/>
              <a:t>）的</a:t>
            </a:r>
            <a:r>
              <a:rPr lang="en-US" altLang="zh-CN" dirty="0"/>
              <a:t>Gaussian</a:t>
            </a:r>
            <a:r>
              <a:rPr lang="zh-CN" altLang="en-US" dirty="0"/>
              <a:t>分布进行随机初始化。</a:t>
            </a:r>
            <a:endParaRPr lang="zh-CN" altLang="en-US" dirty="0"/>
          </a:p>
          <a:p>
            <a:pPr lvl="1"/>
            <a:endParaRPr lang="en-US" altLang="zh-CN" dirty="0"/>
          </a:p>
          <a:p>
            <a:r>
              <a:rPr lang="zh-CN" altLang="en-US" dirty="0"/>
              <a:t>均匀分布初始化</a:t>
            </a:r>
            <a:endParaRPr lang="en-US" altLang="zh-CN" dirty="0"/>
          </a:p>
          <a:p>
            <a:pPr lvl="1"/>
            <a:r>
              <a:rPr lang="zh-CN" altLang="en-US" dirty="0"/>
              <a:t>参数可以在区间</a:t>
            </a:r>
            <a:r>
              <a:rPr lang="en-US" altLang="zh-CN" dirty="0"/>
              <a:t>[−</a:t>
            </a:r>
            <a:r>
              <a:rPr lang="en-US" altLang="zh-CN" dirty="0" err="1"/>
              <a:t>r,r</a:t>
            </a:r>
            <a:r>
              <a:rPr lang="en-US" altLang="zh-CN" dirty="0"/>
              <a:t>]</a:t>
            </a:r>
            <a:r>
              <a:rPr lang="zh-CN" altLang="en-US" dirty="0"/>
              <a:t>内采用均匀分布进行初始化。</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endParaRPr lang="zh-CN" altLang="en-US" dirty="0"/>
          </a:p>
        </p:txBody>
      </p:sp>
      <p:sp>
        <p:nvSpPr>
          <p:cNvPr id="3" name="内容占位符 2"/>
          <p:cNvSpPr>
            <a:spLocks noGrp="1"/>
          </p:cNvSpPr>
          <p:nvPr>
            <p:ph sz="quarter" idx="1"/>
          </p:nvPr>
        </p:nvSpPr>
        <p:spPr/>
        <p:txBody>
          <a:bodyPr/>
          <a:lstStyle/>
          <a:p>
            <a:r>
              <a:rPr lang="en-US" altLang="zh-CN" dirty="0"/>
              <a:t>预训练初始化（Pre-trained Initialization）</a:t>
            </a:r>
            <a:endParaRPr lang="en-US" altLang="zh-CN" dirty="0"/>
          </a:p>
          <a:p>
            <a:pPr lvl="1"/>
            <a:r>
              <a:rPr lang="en-US" altLang="zh-CN" dirty="0"/>
              <a:t>精调（Fine-Tuning）</a:t>
            </a:r>
            <a:endParaRPr lang="en-US" altLang="zh-CN" dirty="0"/>
          </a:p>
          <a:p>
            <a:r>
              <a:rPr lang="en-US" altLang="zh-CN" dirty="0"/>
              <a:t>随机初始化（Random Initialization）</a:t>
            </a:r>
            <a:endParaRPr lang="en-US" altLang="zh-CN" dirty="0"/>
          </a:p>
          <a:p>
            <a:r>
              <a:rPr lang="en-US" altLang="zh-CN" dirty="0"/>
              <a:t>固定值初始化</a:t>
            </a:r>
            <a:endParaRPr lang="zh-CN" altLang="en-US" dirty="0"/>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7540" y="3119120"/>
            <a:ext cx="7870190" cy="32340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endParaRPr lang="zh-CN" altLang="en-US" dirty="0"/>
          </a:p>
        </p:txBody>
      </p:sp>
      <p:sp>
        <p:nvSpPr>
          <p:cNvPr id="3" name="内容占位符 2"/>
          <p:cNvSpPr>
            <a:spLocks noGrp="1"/>
          </p:cNvSpPr>
          <p:nvPr>
            <p:ph sz="quarter" idx="1"/>
          </p:nvPr>
        </p:nvSpPr>
        <p:spPr/>
        <p:txBody>
          <a:bodyPr/>
          <a:lstStyle/>
          <a:p>
            <a:r>
              <a:rPr lang="zh-CN" altLang="en-US" dirty="0"/>
              <a:t> 数据归一化</a:t>
            </a:r>
            <a:endParaRPr lang="en-US" altLang="zh-CN" dirty="0"/>
          </a:p>
          <a:p>
            <a:pPr lvl="1"/>
            <a:r>
              <a:rPr lang="zh-CN" altLang="en-US" dirty="0"/>
              <a:t>最小最大值归一化（Min-Max Normalization）</a:t>
            </a:r>
            <a:endParaRPr lang="zh-CN" altLang="en-US" dirty="0"/>
          </a:p>
          <a:p>
            <a:pPr lvl="2"/>
            <a:r>
              <a:rPr lang="zh-CN" altLang="en-US" dirty="0"/>
              <a:t>通过缩放将每一个特征的取值范围归一到[0, 1]或[−1, 1]</a:t>
            </a:r>
            <a:endParaRPr lang="zh-CN" altLang="en-US" dirty="0"/>
          </a:p>
          <a:p>
            <a:pPr lvl="1"/>
            <a:r>
              <a:rPr lang="zh-CN" altLang="en-US" dirty="0"/>
              <a:t>标准化（Standardization）：</a:t>
            </a:r>
            <a:endParaRPr lang="zh-CN" altLang="en-US" dirty="0"/>
          </a:p>
          <a:p>
            <a:pPr lvl="1"/>
            <a:r>
              <a:rPr lang="zh-CN" altLang="en-US" dirty="0"/>
              <a:t>白化（Whitening）：用主成分分析（PCA）方法</a:t>
            </a:r>
            <a:endParaRPr lang="zh-CN" altLang="en-US" dirty="0"/>
          </a:p>
        </p:txBody>
      </p:sp>
      <p:pic>
        <p:nvPicPr>
          <p:cNvPr id="5" name="图片 4" descr="屏幕剪辑"/>
          <p:cNvPicPr>
            <a:picLocks noChangeAspect="1"/>
          </p:cNvPicPr>
          <p:nvPr/>
        </p:nvPicPr>
        <p:blipFill>
          <a:blip r:embed="rId1"/>
          <a:srcRect l="3464" t="9848" r="3670" b="5337"/>
          <a:stretch>
            <a:fillRect/>
          </a:stretch>
        </p:blipFill>
        <p:spPr>
          <a:xfrm>
            <a:off x="68580" y="3732530"/>
            <a:ext cx="9008110" cy="2620645"/>
          </a:xfrm>
          <a:prstGeom prst="rect">
            <a:avLst/>
          </a:prstGeom>
        </p:spPr>
      </p:pic>
      <p:pic>
        <p:nvPicPr>
          <p:cNvPr id="4" name="图片 3"/>
          <p:cNvPicPr>
            <a:picLocks noChangeAspect="1"/>
          </p:cNvPicPr>
          <p:nvPr/>
        </p:nvPicPr>
        <p:blipFill>
          <a:blip r:embed="rId2"/>
          <a:stretch>
            <a:fillRect/>
          </a:stretch>
        </p:blipFill>
        <p:spPr>
          <a:xfrm>
            <a:off x="4798060" y="2546985"/>
            <a:ext cx="1254125" cy="5060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数据归一化对梯度的影响</a:t>
            </a:r>
            <a:endParaRPr lang="zh-CN" altLang="en-US" dirty="0"/>
          </a:p>
        </p:txBody>
      </p:sp>
      <p:pic>
        <p:nvPicPr>
          <p:cNvPr id="4" name="内容占位符 5" descr="屏幕剪辑"/>
          <p:cNvPicPr>
            <a:picLocks noGrp="1" noChangeAspect="1"/>
          </p:cNvPicPr>
          <p:nvPr/>
        </p:nvPicPr>
        <p:blipFill>
          <a:blip r:embed="rId1"/>
          <a:stretch>
            <a:fillRect/>
          </a:stretch>
        </p:blipFill>
        <p:spPr>
          <a:xfrm>
            <a:off x="213995" y="1807845"/>
            <a:ext cx="8716010" cy="405193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逐层归一化</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网络优化</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逐层归一化</a:t>
            </a:r>
            <a:endParaRPr lang="zh-CN" altLang="en-US" dirty="0"/>
          </a:p>
        </p:txBody>
      </p:sp>
      <p:sp>
        <p:nvSpPr>
          <p:cNvPr id="3" name="内容占位符 2"/>
          <p:cNvSpPr>
            <a:spLocks noGrp="1"/>
          </p:cNvSpPr>
          <p:nvPr>
            <p:ph sz="quarter" idx="1"/>
          </p:nvPr>
        </p:nvSpPr>
        <p:spPr/>
        <p:txBody>
          <a:bodyPr/>
          <a:lstStyle/>
          <a:p>
            <a:r>
              <a:rPr lang="zh-CN" altLang="en-US" dirty="0"/>
              <a:t>内部协变量偏移（</a:t>
            </a:r>
            <a:r>
              <a:rPr lang="en-US" altLang="zh-CN" dirty="0"/>
              <a:t>Internal Covariate Shift</a:t>
            </a:r>
            <a:r>
              <a:rPr lang="zh-CN" altLang="en-US" dirty="0"/>
              <a:t>）</a:t>
            </a:r>
            <a:endParaRPr lang="en-US" altLang="zh-CN" dirty="0"/>
          </a:p>
          <a:p>
            <a:r>
              <a:rPr lang="zh-CN" altLang="en-US" dirty="0"/>
              <a:t>归一化方法</a:t>
            </a:r>
            <a:endParaRPr lang="en-US" altLang="zh-CN" dirty="0"/>
          </a:p>
          <a:p>
            <a:pPr lvl="1"/>
            <a:r>
              <a:rPr lang="zh-CN" altLang="en-US" dirty="0"/>
              <a:t>批量归一化（</a:t>
            </a:r>
            <a:r>
              <a:rPr lang="en-US" altLang="zh-CN" dirty="0"/>
              <a:t>Batch Normalization</a:t>
            </a:r>
            <a:r>
              <a:rPr lang="zh-CN" altLang="en-US" dirty="0"/>
              <a:t>，</a:t>
            </a:r>
            <a:r>
              <a:rPr lang="en-US" altLang="zh-CN" dirty="0"/>
              <a:t>BN</a:t>
            </a:r>
            <a:r>
              <a:rPr lang="zh-CN" altLang="en-US" dirty="0"/>
              <a:t>）</a:t>
            </a:r>
            <a:endParaRPr lang="en-US" altLang="zh-CN" dirty="0"/>
          </a:p>
          <a:p>
            <a:pPr lvl="1"/>
            <a:r>
              <a:rPr lang="zh-CN" altLang="en-US" dirty="0"/>
              <a:t>层归一化（</a:t>
            </a:r>
            <a:r>
              <a:rPr lang="en-US" altLang="zh-CN" dirty="0"/>
              <a:t>Layer Normalization</a:t>
            </a:r>
            <a:r>
              <a:rPr lang="zh-CN" altLang="en-US" dirty="0"/>
              <a:t>）</a:t>
            </a:r>
            <a:endParaRPr lang="en-US" altLang="zh-CN" dirty="0"/>
          </a:p>
          <a:p>
            <a:pPr lvl="1"/>
            <a:r>
              <a:rPr lang="zh-CN" altLang="en-US" dirty="0"/>
              <a:t>权重归一化（</a:t>
            </a:r>
            <a:r>
              <a:rPr lang="en-US" altLang="zh-CN" dirty="0"/>
              <a:t>Weight Normalization</a:t>
            </a:r>
            <a:r>
              <a:rPr lang="zh-CN" altLang="en-US" dirty="0"/>
              <a:t>）</a:t>
            </a:r>
            <a:endParaRPr lang="en-US" altLang="zh-CN" dirty="0"/>
          </a:p>
          <a:p>
            <a:pPr lvl="1"/>
            <a:r>
              <a:rPr lang="zh-CN" altLang="en-US" dirty="0"/>
              <a:t>局部响应归一化（</a:t>
            </a:r>
            <a:r>
              <a:rPr lang="en-US" altLang="zh-CN" dirty="0"/>
              <a:t>Local Response Normalization</a:t>
            </a:r>
            <a:r>
              <a:rPr lang="zh-CN" altLang="en-US" dirty="0"/>
              <a:t>，</a:t>
            </a:r>
            <a:r>
              <a:rPr lang="en-US" altLang="zh-CN" dirty="0"/>
              <a:t>LRN</a:t>
            </a:r>
            <a:r>
              <a:rPr lang="zh-CN" altLang="en-US" dirty="0"/>
              <a:t>）</a:t>
            </a:r>
            <a:endParaRPr lang="zh-CN" altLang="en-US" dirty="0"/>
          </a:p>
        </p:txBody>
      </p:sp>
      <p:pic>
        <p:nvPicPr>
          <p:cNvPr id="2050" name="Picture 2" descr="Image result for layer normalization vs batch normalization"/>
          <p:cNvPicPr>
            <a:picLocks noChangeAspect="1" noChangeArrowheads="1"/>
          </p:cNvPicPr>
          <p:nvPr/>
        </p:nvPicPr>
        <p:blipFill>
          <a:blip r:embed="rId1">
            <a:extLst>
              <a:ext uri="{28A0092B-C50C-407E-A947-70E740481C1C}">
                <a14:useLocalDpi xmlns:a14="http://schemas.microsoft.com/office/drawing/2010/main" val="0"/>
              </a:ext>
            </a:extLst>
          </a:blip>
          <a:srcRect t="11625" r="5100"/>
          <a:stretch>
            <a:fillRect/>
          </a:stretch>
        </p:blipFill>
        <p:spPr bwMode="auto">
          <a:xfrm>
            <a:off x="261620" y="4102735"/>
            <a:ext cx="8622030" cy="2353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批量归一化（</a:t>
            </a:r>
            <a:r>
              <a:rPr lang="en-US" altLang="zh-CN" dirty="0"/>
              <a:t>BatchNorm, BN</a:t>
            </a:r>
            <a:r>
              <a:rPr lang="zh-CN" altLang="en-US" dirty="0"/>
              <a:t>）</a:t>
            </a:r>
            <a:endParaRPr lang="zh-CN" altLang="en-US" dirty="0"/>
          </a:p>
        </p:txBody>
      </p:sp>
      <p:sp>
        <p:nvSpPr>
          <p:cNvPr id="8" name="内容占位符 7"/>
          <p:cNvSpPr>
            <a:spLocks noGrp="1"/>
          </p:cNvSpPr>
          <p:nvPr>
            <p:ph sz="quarter" idx="1"/>
          </p:nvPr>
        </p:nvSpPr>
        <p:spPr/>
        <p:txBody>
          <a:bodyPr/>
          <a:lstStyle/>
          <a:p>
            <a:endParaRPr lang="en-US" altLang="zh-CN" dirty="0"/>
          </a:p>
          <a:p>
            <a:endParaRPr lang="en-US" altLang="zh-CN" dirty="0"/>
          </a:p>
          <a:p>
            <a:endParaRPr lang="en-US" altLang="zh-CN" dirty="0"/>
          </a:p>
          <a:p>
            <a:pPr lvl="1"/>
            <a:r>
              <a:rPr lang="zh-CN" altLang="en-US" dirty="0"/>
              <a:t>给定一个包含</a:t>
            </a:r>
            <a:r>
              <a:rPr lang="en-US" altLang="zh-CN" dirty="0"/>
              <a:t>K </a:t>
            </a:r>
            <a:r>
              <a:rPr lang="zh-CN" altLang="en-US" dirty="0"/>
              <a:t>个样本的小批量样本集合，计算均值和方差</a:t>
            </a:r>
            <a:endParaRPr lang="en-US" altLang="zh-CN" dirty="0"/>
          </a:p>
          <a:p>
            <a:pPr lvl="1"/>
            <a:endParaRPr lang="en-US" altLang="zh-CN" dirty="0"/>
          </a:p>
          <a:p>
            <a:pPr lvl="1"/>
            <a:endParaRPr lang="en-US" altLang="zh-CN" dirty="0"/>
          </a:p>
          <a:p>
            <a:pPr lvl="1"/>
            <a:endParaRPr lang="en-US" altLang="zh-CN" dirty="0"/>
          </a:p>
          <a:p>
            <a:pPr lvl="1"/>
            <a:r>
              <a:rPr lang="zh-CN" altLang="en-US" dirty="0"/>
              <a:t>批量归一化</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0935" y="1058545"/>
            <a:ext cx="6882130" cy="1388745"/>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435" y="3190240"/>
            <a:ext cx="3680460" cy="143510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325" y="5204460"/>
            <a:ext cx="2283460" cy="10331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层归一化</a:t>
            </a:r>
            <a:endParaRPr lang="zh-CN" altLang="en-US" dirty="0"/>
          </a:p>
        </p:txBody>
      </p:sp>
      <p:sp>
        <p:nvSpPr>
          <p:cNvPr id="3" name="内容占位符 2"/>
          <p:cNvSpPr>
            <a:spLocks noGrp="1"/>
          </p:cNvSpPr>
          <p:nvPr>
            <p:ph sz="quarter" idx="1"/>
          </p:nvPr>
        </p:nvSpPr>
        <p:spPr/>
        <p:txBody>
          <a:bodyPr/>
          <a:lstStyle/>
          <a:p>
            <a:r>
              <a:rPr lang="zh-CN" altLang="en-US" dirty="0"/>
              <a:t>第</a:t>
            </a:r>
            <a:r>
              <a:rPr lang="en-US" altLang="zh-CN" dirty="0"/>
              <a:t>l</a:t>
            </a:r>
            <a:r>
              <a:rPr lang="zh-CN" altLang="en-US" dirty="0"/>
              <a:t>层神经元的净输入为</a:t>
            </a:r>
            <a:r>
              <a:rPr lang="en-US" altLang="zh-CN" dirty="0"/>
              <a:t>z</a:t>
            </a:r>
            <a:r>
              <a:rPr lang="en-US" altLang="zh-CN" baseline="30000" dirty="0"/>
              <a:t>(l)</a:t>
            </a:r>
            <a:r>
              <a:rPr lang="en-US" altLang="zh-CN"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层归一化定义为</a:t>
            </a:r>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57550" y="1807210"/>
            <a:ext cx="2964815" cy="164719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550" y="4632325"/>
            <a:ext cx="2968625" cy="1365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endParaRPr lang="zh-CN" altLang="en-US" dirty="0"/>
          </a:p>
        </p:txBody>
      </p:sp>
      <p:sp>
        <p:nvSpPr>
          <p:cNvPr id="3" name="内容占位符 2"/>
          <p:cNvSpPr>
            <a:spLocks noGrp="1"/>
          </p:cNvSpPr>
          <p:nvPr>
            <p:ph sz="quarter" idx="1"/>
          </p:nvPr>
        </p:nvSpPr>
        <p:spPr/>
        <p:txBody>
          <a:bodyPr/>
          <a:lstStyle/>
          <a:p>
            <a:r>
              <a:rPr lang="zh-CN" altLang="en-US" dirty="0"/>
              <a:t>超参数</a:t>
            </a:r>
            <a:endParaRPr lang="en-US" altLang="zh-CN" dirty="0"/>
          </a:p>
          <a:p>
            <a:pPr lvl="1"/>
            <a:r>
              <a:rPr lang="zh-CN" altLang="en-US" dirty="0"/>
              <a:t>层数</a:t>
            </a:r>
            <a:endParaRPr lang="zh-CN" altLang="en-US" dirty="0"/>
          </a:p>
          <a:p>
            <a:pPr lvl="1"/>
            <a:r>
              <a:rPr lang="zh-CN" altLang="en-US" dirty="0"/>
              <a:t>每层神经元个数</a:t>
            </a:r>
            <a:endParaRPr lang="zh-CN" altLang="en-US" dirty="0"/>
          </a:p>
          <a:p>
            <a:pPr lvl="1"/>
            <a:r>
              <a:rPr lang="zh-CN" altLang="en-US" dirty="0"/>
              <a:t>激活函数</a:t>
            </a:r>
            <a:endParaRPr lang="zh-CN" altLang="en-US" dirty="0"/>
          </a:p>
          <a:p>
            <a:pPr lvl="1"/>
            <a:r>
              <a:rPr lang="zh-CN" altLang="en-US" dirty="0"/>
              <a:t>学习率（以及动态调整算法）</a:t>
            </a:r>
            <a:endParaRPr lang="zh-CN" altLang="en-US" dirty="0"/>
          </a:p>
          <a:p>
            <a:pPr lvl="1"/>
            <a:r>
              <a:rPr lang="zh-CN" altLang="en-US" dirty="0"/>
              <a:t>正则化系数</a:t>
            </a:r>
            <a:endParaRPr lang="zh-CN" altLang="en-US" dirty="0"/>
          </a:p>
          <a:p>
            <a:pPr lvl="1"/>
            <a:r>
              <a:rPr lang="en-US" altLang="zh-CN" dirty="0"/>
              <a:t>mini-batch </a:t>
            </a:r>
            <a:r>
              <a:rPr lang="zh-CN" altLang="en-US" dirty="0"/>
              <a:t>大小</a:t>
            </a:r>
            <a:endParaRPr lang="zh-CN" altLang="en-US" dirty="0"/>
          </a:p>
        </p:txBody>
      </p:sp>
      <p:sp>
        <p:nvSpPr>
          <p:cNvPr id="5" name="内容占位符 4"/>
          <p:cNvSpPr>
            <a:spLocks noGrp="1"/>
          </p:cNvSpPr>
          <p:nvPr>
            <p:ph sz="quarter" idx="4294967295"/>
          </p:nvPr>
        </p:nvSpPr>
        <p:spPr>
          <a:xfrm>
            <a:off x="4885055" y="1127125"/>
            <a:ext cx="4258945" cy="5222240"/>
          </a:xfrm>
        </p:spPr>
        <p:txBody>
          <a:bodyPr/>
          <a:lstStyle/>
          <a:p>
            <a:r>
              <a:rPr lang="zh-CN" altLang="en-US" dirty="0">
                <a:solidFill>
                  <a:srgbClr val="FF0000"/>
                </a:solidFill>
              </a:rPr>
              <a:t>优化方法</a:t>
            </a:r>
            <a:endParaRPr lang="en-US" altLang="zh-CN" dirty="0">
              <a:solidFill>
                <a:srgbClr val="FF0000"/>
              </a:solidFill>
            </a:endParaRPr>
          </a:p>
          <a:p>
            <a:pPr lvl="1"/>
            <a:r>
              <a:rPr lang="zh-CN" altLang="en-US" dirty="0">
                <a:solidFill>
                  <a:srgbClr val="FF0000"/>
                </a:solidFill>
              </a:rPr>
              <a:t>网格搜索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r>
              <a:rPr lang="en-US" altLang="zh-CN" dirty="0">
                <a:solidFill>
                  <a:srgbClr val="FF0000"/>
                </a:solidFill>
              </a:rPr>
              <a:t>NAS</a:t>
            </a:r>
            <a:endParaRPr lang="zh-CN" altLang="en-US" dirty="0">
              <a:solidFill>
                <a:srgbClr val="FF0000"/>
              </a:solidFill>
            </a:endParaRPr>
          </a:p>
          <a:p>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endParaRPr lang="zh-CN" altLang="en-US" dirty="0"/>
          </a:p>
        </p:txBody>
      </p:sp>
      <p:sp>
        <p:nvSpPr>
          <p:cNvPr id="3" name="内容占位符 2"/>
          <p:cNvSpPr>
            <a:spLocks noGrp="1"/>
          </p:cNvSpPr>
          <p:nvPr>
            <p:ph sz="quarter" idx="1"/>
          </p:nvPr>
        </p:nvSpPr>
        <p:spPr/>
        <p:txBody>
          <a:bodyPr/>
          <a:lstStyle/>
          <a:p>
            <a:r>
              <a:rPr lang="zh-CN" altLang="en-US" dirty="0"/>
              <a:t>网格搜索（</a:t>
            </a:r>
            <a:r>
              <a:rPr lang="en-US" altLang="zh-CN" dirty="0"/>
              <a:t>Grid Search</a:t>
            </a:r>
            <a:r>
              <a:rPr lang="zh-CN" altLang="en-US" dirty="0"/>
              <a:t>）</a:t>
            </a:r>
            <a:endParaRPr lang="en-US" altLang="zh-CN" dirty="0"/>
          </a:p>
          <a:p>
            <a:pPr lvl="1"/>
            <a:r>
              <a:rPr lang="zh-CN" altLang="en-US" dirty="0"/>
              <a:t>假设总共有</a:t>
            </a:r>
            <a:r>
              <a:rPr lang="en-US" altLang="zh-CN" dirty="0"/>
              <a:t>K </a:t>
            </a:r>
            <a:r>
              <a:rPr lang="zh-CN" altLang="en-US" dirty="0"/>
              <a:t>个超参数，第</a:t>
            </a:r>
            <a:r>
              <a:rPr lang="en-US" altLang="zh-CN" dirty="0"/>
              <a:t>k</a:t>
            </a:r>
            <a:r>
              <a:rPr lang="zh-CN" altLang="en-US" dirty="0"/>
              <a:t>个超参数的可以取</a:t>
            </a:r>
            <a:r>
              <a:rPr lang="en-US" altLang="zh-CN" dirty="0" err="1"/>
              <a:t>m</a:t>
            </a:r>
            <a:r>
              <a:rPr lang="en-US" altLang="zh-CN" baseline="-25000" dirty="0" err="1"/>
              <a:t>k</a:t>
            </a:r>
            <a:r>
              <a:rPr lang="en-US" altLang="zh-CN" dirty="0"/>
              <a:t> </a:t>
            </a:r>
            <a:r>
              <a:rPr lang="zh-CN" altLang="en-US" dirty="0"/>
              <a:t>个值。</a:t>
            </a:r>
            <a:endParaRPr lang="en-US" altLang="zh-CN" dirty="0"/>
          </a:p>
          <a:p>
            <a:pPr lvl="1"/>
            <a:r>
              <a:rPr lang="zh-CN" altLang="en-US" dirty="0"/>
              <a:t>如果参数是连续的，可以将参数离散化，选择几个“经验”值。比如学习率</a:t>
            </a:r>
            <a:r>
              <a:rPr lang="en-US" altLang="zh-CN" dirty="0"/>
              <a:t>α</a:t>
            </a:r>
            <a:r>
              <a:rPr lang="zh-CN" altLang="en-US" dirty="0"/>
              <a:t>，我们可以设置</a:t>
            </a:r>
            <a:endParaRPr lang="en-US" altLang="zh-CN" dirty="0"/>
          </a:p>
          <a:p>
            <a:pPr marL="205740" lvl="1" indent="0">
              <a:buNone/>
            </a:pPr>
            <a:endParaRPr lang="en-US" altLang="zh-CN" dirty="0"/>
          </a:p>
          <a:p>
            <a:pPr marL="205740" lvl="1" indent="0">
              <a:buNone/>
            </a:pPr>
            <a:r>
              <a:rPr lang="en-US" altLang="zh-CN" dirty="0"/>
              <a:t>			α ∈ {0.01,0.1,0.5,1.0}.</a:t>
            </a:r>
            <a:endParaRPr lang="en-US" altLang="zh-CN" dirty="0"/>
          </a:p>
          <a:p>
            <a:endParaRPr lang="en-US" altLang="zh-CN" dirty="0"/>
          </a:p>
          <a:p>
            <a:pPr lvl="1"/>
            <a:r>
              <a:rPr lang="zh-CN" altLang="en-US" dirty="0"/>
              <a:t>这些超参数可以有</a:t>
            </a:r>
            <a:r>
              <a:rPr lang="en-US" altLang="zh-CN" dirty="0"/>
              <a:t> m</a:t>
            </a:r>
            <a:r>
              <a:rPr lang="en-US" altLang="zh-CN" baseline="-25000" dirty="0"/>
              <a:t>1</a:t>
            </a:r>
            <a:r>
              <a:rPr lang="en-US" altLang="zh-CN" dirty="0"/>
              <a:t>×m</a:t>
            </a:r>
            <a:r>
              <a:rPr lang="en-US" altLang="zh-CN" baseline="-25000" dirty="0"/>
              <a:t>2</a:t>
            </a:r>
            <a:r>
              <a:rPr lang="en-US" altLang="zh-CN" dirty="0"/>
              <a:t> ×···×</a:t>
            </a:r>
            <a:r>
              <a:rPr lang="en-US" altLang="zh-CN" dirty="0" err="1"/>
              <a:t>m</a:t>
            </a:r>
            <a:r>
              <a:rPr lang="en-US" altLang="zh-CN" baseline="-25000" dirty="0" err="1"/>
              <a:t>K</a:t>
            </a:r>
            <a:r>
              <a:rPr lang="en-US" altLang="zh-CN" dirty="0"/>
              <a:t> </a:t>
            </a:r>
            <a:r>
              <a:rPr lang="zh-CN" altLang="en-US" dirty="0"/>
              <a:t>个取值组合。</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endParaRPr lang="zh-CN" altLang="en-US" dirty="0"/>
          </a:p>
        </p:txBody>
      </p:sp>
      <p:pic>
        <p:nvPicPr>
          <p:cNvPr id="4" name="内容占位符 3"/>
          <p:cNvPicPr>
            <a:picLocks noGrp="1" noChangeAspect="1"/>
          </p:cNvPicPr>
          <p:nvPr>
            <p:ph sz="quarter" idx="1"/>
          </p:nvPr>
        </p:nvPicPr>
        <p:blipFill>
          <a:blip r:embed="rId1"/>
          <a:stretch>
            <a:fillRect/>
          </a:stretch>
        </p:blipFill>
        <p:spPr>
          <a:xfrm>
            <a:off x="238125" y="1162050"/>
            <a:ext cx="8667750" cy="508635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网络正则化</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endParaRPr lang="zh-CN" altLang="en-US" dirty="0"/>
          </a:p>
        </p:txBody>
      </p:sp>
      <p:sp>
        <p:nvSpPr>
          <p:cNvPr id="4" name="内容占位符 3"/>
          <p:cNvSpPr>
            <a:spLocks noGrp="1"/>
          </p:cNvSpPr>
          <p:nvPr>
            <p:ph sz="quarter" idx="1"/>
          </p:nvPr>
        </p:nvSpPr>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28166" y="1784264"/>
            <a:ext cx="3444260" cy="3486150"/>
          </a:xfrm>
          <a:prstGeom prst="rect">
            <a:avLst/>
          </a:prstGeom>
        </p:spPr>
      </p:pic>
      <p:sp>
        <p:nvSpPr>
          <p:cNvPr id="6" name="下箭头 5"/>
          <p:cNvSpPr/>
          <p:nvPr/>
        </p:nvSpPr>
        <p:spPr>
          <a:xfrm>
            <a:off x="2343150" y="3080544"/>
            <a:ext cx="400050" cy="468312"/>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1800" dirty="0"/>
          </a:p>
        </p:txBody>
      </p:sp>
      <p:sp>
        <p:nvSpPr>
          <p:cNvPr id="7" name="文本框 6"/>
          <p:cNvSpPr txBox="1"/>
          <p:nvPr/>
        </p:nvSpPr>
        <p:spPr>
          <a:xfrm>
            <a:off x="1885951" y="3886200"/>
            <a:ext cx="1249680" cy="414020"/>
          </a:xfrm>
          <a:prstGeom prst="rect">
            <a:avLst/>
          </a:prstGeom>
          <a:noFill/>
        </p:spPr>
        <p:txBody>
          <a:bodyPr wrap="none" rtlCol="0">
            <a:spAutoFit/>
          </a:bodyPr>
          <a:lstStyle/>
          <a:p>
            <a:r>
              <a:rPr lang="zh-CN" altLang="en-US" sz="2100" dirty="0"/>
              <a:t>泛化性差</a:t>
            </a:r>
            <a:endParaRPr lang="zh-CN" altLang="en-US" sz="2100" dirty="0"/>
          </a:p>
        </p:txBody>
      </p:sp>
      <p:cxnSp>
        <p:nvCxnSpPr>
          <p:cNvPr id="9" name="直接连接符 8"/>
          <p:cNvCxnSpPr/>
          <p:nvPr/>
        </p:nvCxnSpPr>
        <p:spPr>
          <a:xfrm>
            <a:off x="2114550" y="3686175"/>
            <a:ext cx="800100" cy="771525"/>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2057400" y="3623310"/>
            <a:ext cx="857250" cy="89154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1543050" y="5283027"/>
            <a:ext cx="6115050" cy="368300"/>
          </a:xfrm>
          <a:prstGeom prst="rect">
            <a:avLst/>
          </a:prstGeom>
        </p:spPr>
        <p:txBody>
          <a:bodyPr wrap="square">
            <a:spAutoFit/>
          </a:bodyPr>
          <a:lstStyle/>
          <a:p>
            <a:r>
              <a:rPr lang="en-US" altLang="zh-CN" sz="900" dirty="0"/>
              <a:t>Zhang C, </a:t>
            </a:r>
            <a:r>
              <a:rPr lang="en-US" altLang="zh-CN" sz="900" dirty="0" err="1"/>
              <a:t>Bengio</a:t>
            </a:r>
            <a:r>
              <a:rPr lang="en-US" altLang="zh-CN" sz="900" dirty="0"/>
              <a:t> S, </a:t>
            </a:r>
            <a:r>
              <a:rPr lang="en-US" altLang="zh-CN" sz="900" dirty="0" err="1"/>
              <a:t>Hardt</a:t>
            </a:r>
            <a:r>
              <a:rPr lang="en-US" altLang="zh-CN" sz="900" dirty="0"/>
              <a:t> M, et al. Understanding deep learning requires rethinking generalization[J]. </a:t>
            </a:r>
            <a:r>
              <a:rPr lang="en-US" altLang="zh-CN" sz="900" dirty="0" err="1"/>
              <a:t>arXiv</a:t>
            </a:r>
            <a:r>
              <a:rPr lang="en-US" altLang="zh-CN" sz="900" dirty="0"/>
              <a:t> preprint arXiv:1611.03530, 2016.</a:t>
            </a:r>
            <a:endParaRPr lang="zh-CN" alt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endParaRPr lang="zh-CN" altLang="en-US" dirty="0"/>
          </a:p>
        </p:txBody>
      </p:sp>
      <p:graphicFrame>
        <p:nvGraphicFramePr>
          <p:cNvPr id="5" name="内容占位符 4"/>
          <p:cNvGraphicFramePr>
            <a:graphicFrameLocks noGrp="1"/>
          </p:cNvGraphicFramePr>
          <p:nvPr>
            <p:ph sz="quarter" idx="1"/>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050" name="Picture 2" descr="âl2 regularizationâçå¾çæç´¢ç»æ"/>
          <p:cNvPicPr>
            <a:picLocks noChangeAspect="1" noChangeArrowheads="1"/>
          </p:cNvPicPr>
          <p:nvPr/>
        </p:nvPicPr>
        <p:blipFill>
          <a:blip r:embed="rId6"/>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76349" y="2971800"/>
            <a:ext cx="2222500" cy="337185"/>
          </a:xfrm>
          <a:prstGeom prst="rect">
            <a:avLst/>
          </a:prstGeom>
          <a:noFill/>
        </p:spPr>
        <p:txBody>
          <a:bodyPr wrap="none" rtlCol="0">
            <a:spAutoFit/>
          </a:bodyPr>
          <a:lstStyle/>
          <a:p>
            <a:pPr algn="ctr"/>
            <a:r>
              <a:rPr lang="en-US" altLang="zh-CN" sz="1600" dirty="0">
                <a:solidFill>
                  <a:srgbClr val="0070C0"/>
                </a:solidFill>
                <a:latin typeface="华文中宋" panose="02010600040101010101" charset="-122"/>
                <a:ea typeface="华文中宋" panose="02010600040101010101" charset="-122"/>
                <a:cs typeface="华文中宋" panose="02010600040101010101" charset="-122"/>
              </a:rPr>
              <a:t>L1/L2</a:t>
            </a:r>
            <a:r>
              <a:rPr lang="zh-CN" altLang="en-US" sz="1600" dirty="0">
                <a:solidFill>
                  <a:srgbClr val="0070C0"/>
                </a:solidFill>
                <a:latin typeface="华文中宋" panose="02010600040101010101" charset="-122"/>
                <a:ea typeface="华文中宋" panose="02010600040101010101" charset="-122"/>
                <a:cs typeface="华文中宋" panose="02010600040101010101" charset="-122"/>
              </a:rPr>
              <a:t>约束、数据增强</a:t>
            </a:r>
            <a:endParaRPr lang="zh-CN" altLang="en-US" sz="1600" dirty="0">
              <a:solidFill>
                <a:srgbClr val="0070C0"/>
              </a:solidFill>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4233168" y="2971800"/>
            <a:ext cx="4450080" cy="337185"/>
          </a:xfrm>
          <a:prstGeom prst="rect">
            <a:avLst/>
          </a:prstGeom>
          <a:noFill/>
        </p:spPr>
        <p:txBody>
          <a:bodyPr wrap="none" rtlCol="0">
            <a:spAutoFit/>
          </a:bodyPr>
          <a:lstStyle/>
          <a:p>
            <a:pPr algn="ctr"/>
            <a:r>
              <a:rPr lang="zh-CN" altLang="en-US" sz="1600" dirty="0">
                <a:solidFill>
                  <a:srgbClr val="0070C0"/>
                </a:solidFill>
                <a:latin typeface="华文中宋" panose="02010600040101010101" charset="-122"/>
                <a:ea typeface="华文中宋" panose="02010600040101010101" charset="-122"/>
              </a:rPr>
              <a:t>权重衰减、随机梯度下降、提前停止、梯度惩罚</a:t>
            </a:r>
            <a:endParaRPr lang="zh-CN" altLang="en-US" sz="1600" dirty="0">
              <a:solidFill>
                <a:srgbClr val="0070C0"/>
              </a:solidFill>
              <a:latin typeface="华文中宋" panose="02010600040101010101" charset="-122"/>
              <a:ea typeface="华文中宋" panose="02010600040101010101" charset="-122"/>
            </a:endParaRPr>
          </a:p>
        </p:txBody>
      </p:sp>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6820" y="3575782"/>
            <a:ext cx="3382775" cy="2616511"/>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ele attr="{26A466A3-0E5F-4888-9DA8-10D04BC38678}"/>
                  </a:ext>
                </a:extLst>
              </p:cNvPr>
              <p:cNvSpPr>
                <a:spLocks noGrp="1"/>
              </p:cNvSpPr>
              <p:nvPr>
                <p:ph sz="quarter" idx="1"/>
              </p:nvPr>
            </p:nvSpPr>
            <p:spPr/>
            <p:txBody>
              <a:bodyPr/>
              <a:lstStyle/>
              <a:p>
                <a:r>
                  <a:rPr lang="zh-CN" altLang="en-US" dirty="0"/>
                  <a:t>优化问题可以写为</a:t>
                </a:r>
                <a:endParaRPr lang="en-US" altLang="zh-CN" dirty="0"/>
              </a:p>
              <a:p>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m:rPr>
                            <m:sty m:val="p"/>
                          </m:rPr>
                          <a:rPr lang="en-US" altLang="zh-CN" i="1">
                            <a:latin typeface="Cambria Math" panose="02040503050406030204" pitchFamily="18" charset="0"/>
                            <a:ea typeface="Cambria Math" panose="02040503050406030204" pitchFamily="18" charset="0"/>
                          </a:rPr>
                          <m:t>p</m:t>
                        </m:r>
                      </m:sub>
                    </m:sSub>
                  </m:oMath>
                </a14:m>
                <a:r>
                  <a:rPr lang="en-US" altLang="zh-CN" dirty="0"/>
                  <a:t> </a:t>
                </a:r>
                <a:r>
                  <a:rPr lang="zh-CN" altLang="en-US" dirty="0"/>
                  <a:t>为范数函数，</a:t>
                </a:r>
                <a:r>
                  <a:rPr lang="en-US" altLang="zh-CN" dirty="0"/>
                  <a:t>p</a:t>
                </a:r>
                <a:r>
                  <a:rPr lang="zh-CN" altLang="en-US" dirty="0"/>
                  <a:t>的取值通常为</a:t>
                </a:r>
                <a:r>
                  <a:rPr lang="en-US" altLang="zh-CN" dirty="0"/>
                  <a:t>{1,2}</a:t>
                </a:r>
                <a:r>
                  <a:rPr lang="zh-CN" altLang="en-US" dirty="0"/>
                  <a:t>代表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范数，</a:t>
                </a:r>
                <a:r>
                  <a:rPr lang="en-US" altLang="zh-CN" dirty="0"/>
                  <a:t>λ</a:t>
                </a:r>
                <a:r>
                  <a:rPr lang="zh-CN" altLang="en-US" dirty="0"/>
                  <a:t>为正则化系数。</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1037" t="-1728"/>
                </a:stretch>
              </a:blipFill>
            </p:spPr>
            <p:txBody>
              <a:bodyPr/>
              <a:lstStyle/>
              <a:p>
                <a:r>
                  <a:rPr lang="zh-CN" altLang="en-US">
                    <a:noFill/>
                  </a:rPr>
                  <a:t> </a:t>
                </a:r>
                <a:endParaRPr lang="zh-CN" altLang="en-US">
                  <a:noFill/>
                </a:endParaRP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225" y="1929130"/>
            <a:ext cx="5976620" cy="83058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0" y="3824605"/>
            <a:ext cx="8558530" cy="2528570"/>
          </a:xfrm>
          <a:prstGeom prst="rect">
            <a:avLst/>
          </a:prstGeom>
        </p:spPr>
      </p:pic>
      <p:sp>
        <p:nvSpPr>
          <p:cNvPr id="4" name="标题 3"/>
          <p:cNvSpPr/>
          <p:nvPr>
            <p:ph type="title"/>
          </p:nvPr>
        </p:nvSpPr>
        <p:spPr/>
        <p:txBody>
          <a:bodyPr/>
          <a:p>
            <a:r>
              <a:rPr lang="en-US" altLang="zh-CN"/>
              <a:t>Lp</a:t>
            </a:r>
            <a:r>
              <a:rPr lang="zh-CN" altLang="en-US"/>
              <a:t>范数正则化</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网络优化的难点</a:t>
            </a:r>
            <a:endParaRPr lang="zh-CN" altLang="en-US" dirty="0"/>
          </a:p>
        </p:txBody>
      </p:sp>
      <p:sp>
        <p:nvSpPr>
          <p:cNvPr id="3" name="内容占位符 2"/>
          <p:cNvSpPr>
            <a:spLocks noGrp="1"/>
          </p:cNvSpPr>
          <p:nvPr>
            <p:ph sz="quarter" idx="1"/>
          </p:nvPr>
        </p:nvSpPr>
        <p:spPr/>
        <p:txBody>
          <a:bodyPr/>
          <a:lstStyle/>
          <a:p>
            <a:r>
              <a:rPr lang="zh-CN" altLang="en-US" dirty="0"/>
              <a:t>结构差异大</a:t>
            </a:r>
            <a:endParaRPr lang="en-US" altLang="zh-CN" dirty="0"/>
          </a:p>
          <a:p>
            <a:pPr lvl="1"/>
            <a:r>
              <a:rPr lang="zh-CN" altLang="en-US" dirty="0"/>
              <a:t>没有通用的优化算法</a:t>
            </a:r>
            <a:endParaRPr lang="en-US" altLang="zh-CN" dirty="0"/>
          </a:p>
          <a:p>
            <a:endParaRPr lang="en-US" altLang="zh-CN" dirty="0"/>
          </a:p>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endParaRPr lang="zh-CN" altLang="en-US" dirty="0"/>
          </a:p>
        </p:txBody>
      </p:sp>
      <p:sp>
        <p:nvSpPr>
          <p:cNvPr id="3" name="内容占位符 2"/>
          <p:cNvSpPr>
            <a:spLocks noGrp="1"/>
          </p:cNvSpPr>
          <p:nvPr>
            <p:ph sz="quarter" idx="1"/>
          </p:nvPr>
        </p:nvSpPr>
        <p:spPr/>
        <p:txBody>
          <a:bodyPr/>
          <a:lstStyle/>
          <a:p>
            <a:r>
              <a:rPr lang="zh-CN" altLang="en-US" dirty="0"/>
              <a:t>隐藏层的不同神经元个数</a:t>
            </a:r>
            <a:endParaRPr lang="zh-CN" altLang="en-US" dirty="0"/>
          </a:p>
        </p:txBody>
      </p:sp>
      <p:pic>
        <p:nvPicPr>
          <p:cNvPr id="4" name="图片 3"/>
          <p:cNvPicPr>
            <a:picLocks noChangeAspect="1"/>
          </p:cNvPicPr>
          <p:nvPr/>
        </p:nvPicPr>
        <p:blipFill>
          <a:blip r:embed="rId1"/>
          <a:stretch>
            <a:fillRect/>
          </a:stretch>
        </p:blipFill>
        <p:spPr>
          <a:xfrm>
            <a:off x="167640" y="2326640"/>
            <a:ext cx="8808720" cy="3298190"/>
          </a:xfrm>
          <a:prstGeom prst="rect">
            <a:avLst/>
          </a:prstGeom>
        </p:spPr>
      </p:pic>
      <p:sp>
        <p:nvSpPr>
          <p:cNvPr id="5" name="矩形 4"/>
          <p:cNvSpPr/>
          <p:nvPr/>
        </p:nvSpPr>
        <p:spPr>
          <a:xfrm>
            <a:off x="4114801" y="1211580"/>
            <a:ext cx="2893695" cy="321945"/>
          </a:xfrm>
          <a:prstGeom prst="rect">
            <a:avLst/>
          </a:prstGeom>
        </p:spPr>
        <p:txBody>
          <a:bodyPr wrap="none">
            <a:spAutoFit/>
          </a:bodyPr>
          <a:lstStyle/>
          <a:p>
            <a:r>
              <a:rPr lang="zh-CN" altLang="en-US" sz="1500" dirty="0"/>
              <a:t>http://playground.tensorflow.org/</a:t>
            </a:r>
            <a:endParaRPr lang="zh-CN" altLang="en-US" sz="15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endParaRPr lang="zh-CN" altLang="en-US" dirty="0"/>
          </a:p>
        </p:txBody>
      </p:sp>
      <p:sp>
        <p:nvSpPr>
          <p:cNvPr id="3" name="内容占位符 2"/>
          <p:cNvSpPr>
            <a:spLocks noGrp="1"/>
          </p:cNvSpPr>
          <p:nvPr>
            <p:ph sz="quarter" idx="1"/>
          </p:nvPr>
        </p:nvSpPr>
        <p:spPr/>
        <p:txBody>
          <a:bodyPr/>
          <a:lstStyle/>
          <a:p>
            <a:r>
              <a:rPr lang="zh-CN" altLang="en-US" dirty="0"/>
              <a:t>不同的正则化系数</a:t>
            </a:r>
            <a:endParaRPr lang="zh-CN" altLang="en-US" dirty="0"/>
          </a:p>
        </p:txBody>
      </p:sp>
      <p:pic>
        <p:nvPicPr>
          <p:cNvPr id="5" name="图片 4"/>
          <p:cNvPicPr>
            <a:picLocks noChangeAspect="1"/>
          </p:cNvPicPr>
          <p:nvPr/>
        </p:nvPicPr>
        <p:blipFill>
          <a:blip r:embed="rId1"/>
          <a:stretch>
            <a:fillRect/>
          </a:stretch>
        </p:blipFill>
        <p:spPr>
          <a:xfrm>
            <a:off x="135255" y="2028190"/>
            <a:ext cx="8874125" cy="33553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endParaRPr lang="zh-CN" altLang="en-US" dirty="0"/>
          </a:p>
        </p:txBody>
      </p:sp>
      <p:sp>
        <p:nvSpPr>
          <p:cNvPr id="3" name="内容占位符 2"/>
          <p:cNvSpPr>
            <a:spLocks noGrp="1"/>
          </p:cNvSpPr>
          <p:nvPr>
            <p:ph sz="quarter"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endParaRPr lang="zh-CN" altLang="en-US" dirty="0"/>
          </a:p>
        </p:txBody>
      </p:sp>
      <p:pic>
        <p:nvPicPr>
          <p:cNvPr id="4" name="图片 3" descr="屏幕剪辑"/>
          <p:cNvPicPr>
            <a:picLocks noChangeAspect="1"/>
          </p:cNvPicPr>
          <p:nvPr/>
        </p:nvPicPr>
        <p:blipFill>
          <a:blip r:embed="rId1"/>
          <a:stretch>
            <a:fillRect/>
          </a:stretch>
        </p:blipFill>
        <p:spPr>
          <a:xfrm>
            <a:off x="2223135" y="2546985"/>
            <a:ext cx="4697095" cy="38061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丢弃法（</a:t>
            </a:r>
            <a:r>
              <a:rPr lang="en-US" altLang="zh-CN"/>
              <a:t>Dropout Method</a:t>
            </a:r>
            <a:r>
              <a:rPr lang="zh-CN" altLang="en-US"/>
              <a:t>）</a:t>
            </a:r>
            <a:endParaRPr lang="zh-CN" altLang="en-US" dirty="0"/>
          </a:p>
        </p:txBody>
      </p:sp>
      <p:pic>
        <p:nvPicPr>
          <p:cNvPr id="3" name="图片 2"/>
          <p:cNvPicPr>
            <a:picLocks noChangeAspect="1"/>
          </p:cNvPicPr>
          <p:nvPr/>
        </p:nvPicPr>
        <p:blipFill>
          <a:blip r:embed="rId1"/>
          <a:stretch>
            <a:fillRect/>
          </a:stretch>
        </p:blipFill>
        <p:spPr>
          <a:xfrm>
            <a:off x="1740535" y="2834005"/>
            <a:ext cx="5662930" cy="3628390"/>
          </a:xfrm>
          <a:prstGeom prst="rect">
            <a:avLst/>
          </a:prstGeom>
        </p:spPr>
      </p:pic>
      <p:sp>
        <p:nvSpPr>
          <p:cNvPr id="4" name="内容占位符 3"/>
          <p:cNvSpPr/>
          <p:nvPr>
            <p:ph sz="quarter" idx="1"/>
          </p:nvPr>
        </p:nvSpPr>
        <p:spPr/>
        <p:txBody>
          <a:bodyPr/>
          <a:p>
            <a:r>
              <a:rPr lang="zh-CN" altLang="en-US"/>
              <a:t>丢弃掩码（Dropout Mask）</a:t>
            </a:r>
            <a:endParaRPr lang="zh-CN" altLang="en-US"/>
          </a:p>
          <a:p>
            <a:pPr lvl="1"/>
            <a:r>
              <a:rPr lang="zh-CN" altLang="en-US"/>
              <a:t>通过以概率为 𝑝 的伯努利分布随机生成</a:t>
            </a:r>
            <a:endParaRPr lang="zh-CN" altLang="en-US"/>
          </a:p>
        </p:txBody>
      </p:sp>
      <p:pic>
        <p:nvPicPr>
          <p:cNvPr id="5" name="图片 4"/>
          <p:cNvPicPr>
            <a:picLocks noChangeAspect="1"/>
          </p:cNvPicPr>
          <p:nvPr/>
        </p:nvPicPr>
        <p:blipFill>
          <a:blip r:embed="rId2"/>
          <a:stretch>
            <a:fillRect/>
          </a:stretch>
        </p:blipFill>
        <p:spPr>
          <a:xfrm>
            <a:off x="2885440" y="2002790"/>
            <a:ext cx="3567430" cy="92773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Dropout</a:t>
            </a:r>
            <a:r>
              <a:rPr lang="zh-CN" altLang="en-US" dirty="0"/>
              <a:t>意义</a:t>
            </a:r>
            <a:endParaRPr lang="zh-CN" altLang="en-US" dirty="0"/>
          </a:p>
        </p:txBody>
      </p:sp>
      <p:sp>
        <p:nvSpPr>
          <p:cNvPr id="3" name="内容占位符 2"/>
          <p:cNvSpPr>
            <a:spLocks noGrp="1"/>
          </p:cNvSpPr>
          <p:nvPr>
            <p:ph sz="quarter" idx="1"/>
          </p:nvPr>
        </p:nvSpPr>
        <p:spPr/>
        <p:txBody>
          <a:bodyPr/>
          <a:lstStyle/>
          <a:p>
            <a:r>
              <a:rPr lang="zh-CN" altLang="en-US" dirty="0"/>
              <a:t>集成学习的解释</a:t>
            </a:r>
            <a:endParaRPr lang="en-US" altLang="zh-CN" dirty="0"/>
          </a:p>
          <a:p>
            <a:pPr lvl="1"/>
            <a:r>
              <a:rPr lang="zh-CN" altLang="en-US" dirty="0"/>
              <a:t>每做一次丢弃，相当于从原始的网络中采样得到一个子网络。如果一个神经网络有</a:t>
            </a:r>
            <a:r>
              <a:rPr lang="en-US" altLang="zh-CN" dirty="0"/>
              <a:t>n</a:t>
            </a:r>
            <a:r>
              <a:rPr lang="zh-CN" altLang="en-US" dirty="0"/>
              <a:t>个神经元，那么总共可以采样出</a:t>
            </a:r>
            <a:r>
              <a:rPr lang="en-US" altLang="zh-CN" dirty="0"/>
              <a:t>2</a:t>
            </a:r>
            <a:r>
              <a:rPr lang="en-US" altLang="zh-CN" baseline="30000" dirty="0"/>
              <a:t>n</a:t>
            </a:r>
            <a:r>
              <a:rPr lang="zh-CN" altLang="en-US" dirty="0"/>
              <a:t>个子网络。</a:t>
            </a:r>
            <a:endParaRPr lang="en-US" altLang="zh-CN" dirty="0"/>
          </a:p>
          <a:p>
            <a:pPr lvl="1"/>
            <a:endParaRPr lang="en-US" altLang="zh-CN" dirty="0"/>
          </a:p>
          <a:p>
            <a:r>
              <a:rPr lang="zh-CN" altLang="en-US" dirty="0"/>
              <a:t>贝叶斯学习的解释</a:t>
            </a:r>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f(</a:t>
            </a:r>
            <a:r>
              <a:rPr lang="en-US" altLang="zh-CN" dirty="0" err="1"/>
              <a:t>x,θ</a:t>
            </a:r>
            <a:r>
              <a:rPr lang="en-US" altLang="zh-CN" baseline="-25000" dirty="0" err="1"/>
              <a:t>m</a:t>
            </a:r>
            <a:r>
              <a:rPr lang="en-US" altLang="zh-CN" dirty="0"/>
              <a:t>)</a:t>
            </a:r>
            <a:r>
              <a:rPr lang="zh-CN" altLang="en-US" dirty="0"/>
              <a:t>为第</a:t>
            </a:r>
            <a:r>
              <a:rPr lang="en-US" altLang="zh-CN" dirty="0"/>
              <a:t>m</a:t>
            </a:r>
            <a:r>
              <a:rPr lang="zh-CN" altLang="en-US" dirty="0"/>
              <a:t>次应用丢弃方法后的网络。</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88640" y="3748405"/>
            <a:ext cx="2967990" cy="159321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数据增强（</a:t>
            </a:r>
            <a:r>
              <a:rPr lang="en-US" altLang="zh-CN" dirty="0"/>
              <a:t>Data Augmentation</a:t>
            </a:r>
            <a:r>
              <a:rPr lang="zh-CN" altLang="en-US" dirty="0"/>
              <a:t>）</a:t>
            </a:r>
            <a:endParaRPr lang="zh-CN" altLang="en-US" dirty="0"/>
          </a:p>
        </p:txBody>
      </p:sp>
      <p:sp>
        <p:nvSpPr>
          <p:cNvPr id="3" name="内容占位符 2"/>
          <p:cNvSpPr>
            <a:spLocks noGrp="1"/>
          </p:cNvSpPr>
          <p:nvPr>
            <p:ph sz="quarter" idx="1"/>
          </p:nvPr>
        </p:nvSpPr>
        <p:spPr/>
        <p:txBody>
          <a:bodyPr/>
          <a:lstStyle/>
          <a:p>
            <a:r>
              <a:rPr lang="zh-CN" altLang="en-US" dirty="0"/>
              <a:t>增加数据的多样性</a:t>
            </a:r>
            <a:endParaRPr lang="en-US" altLang="zh-CN" dirty="0"/>
          </a:p>
          <a:p>
            <a:pPr lvl="0"/>
            <a:r>
              <a:rPr lang="zh-CN" altLang="en-US" dirty="0"/>
              <a:t>图像数据的增强方法：</a:t>
            </a:r>
            <a:endParaRPr lang="zh-CN" altLang="en-US" dirty="0"/>
          </a:p>
          <a:p>
            <a:pPr lvl="1"/>
            <a:endParaRPr lang="zh-CN" altLang="en-US" dirty="0"/>
          </a:p>
        </p:txBody>
      </p:sp>
      <p:pic>
        <p:nvPicPr>
          <p:cNvPr id="4" name="图片 3"/>
          <p:cNvPicPr>
            <a:picLocks noChangeAspect="1"/>
          </p:cNvPicPr>
          <p:nvPr/>
        </p:nvPicPr>
        <p:blipFill>
          <a:blip r:embed="rId1"/>
          <a:stretch>
            <a:fillRect/>
          </a:stretch>
        </p:blipFill>
        <p:spPr>
          <a:xfrm>
            <a:off x="108585" y="2584450"/>
            <a:ext cx="8928100" cy="31038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标签平滑（</a:t>
            </a:r>
            <a:r>
              <a:rPr lang="en-US" altLang="zh-CN" dirty="0"/>
              <a:t>Label Smoothing</a:t>
            </a:r>
            <a:r>
              <a:rPr lang="zh-CN" altLang="en-US" dirty="0"/>
              <a:t>）</a:t>
            </a:r>
            <a:endParaRPr lang="zh-CN" altLang="en-US" dirty="0"/>
          </a:p>
        </p:txBody>
      </p:sp>
      <p:sp>
        <p:nvSpPr>
          <p:cNvPr id="3" name="内容占位符 2"/>
          <p:cNvSpPr>
            <a:spLocks noGrp="1"/>
          </p:cNvSpPr>
          <p:nvPr>
            <p:ph sz="quarter" idx="1"/>
          </p:nvPr>
        </p:nvSpPr>
        <p:spPr/>
        <p:txBody>
          <a:bodyPr/>
          <a:lstStyle/>
          <a:p>
            <a:r>
              <a:rPr lang="zh-CN" altLang="en-US"/>
              <a:t>在输出标签中添加噪声来避免模型过拟合。</a:t>
            </a:r>
            <a:endParaRPr lang="en-US" altLang="zh-CN"/>
          </a:p>
          <a:p>
            <a:pPr lvl="1"/>
            <a:r>
              <a:rPr lang="zh-CN" altLang="en-US"/>
              <a:t>一个样本</a:t>
            </a:r>
            <a:r>
              <a:rPr lang="en-US" altLang="zh-CN"/>
              <a:t>x</a:t>
            </a:r>
            <a:r>
              <a:rPr lang="zh-CN" altLang="en-US"/>
              <a:t>的标签一般用</a:t>
            </a:r>
            <a:r>
              <a:rPr lang="en-US" altLang="zh-CN"/>
              <a:t>onehot</a:t>
            </a:r>
            <a:r>
              <a:rPr lang="zh-CN" altLang="en-US"/>
              <a:t>向量表示</a:t>
            </a:r>
            <a:endParaRPr lang="en-US" altLang="zh-CN"/>
          </a:p>
          <a:p>
            <a:endParaRPr lang="en-US" altLang="zh-CN"/>
          </a:p>
          <a:p>
            <a:endParaRPr lang="en-US" altLang="zh-CN"/>
          </a:p>
          <a:p>
            <a:pPr lvl="1"/>
            <a:r>
              <a:rPr lang="zh-CN" altLang="en-US"/>
              <a:t>引入一个噪声对标签进行平滑，即假设样本以</a:t>
            </a:r>
            <a:r>
              <a:rPr lang="en-US" altLang="zh-CN"/>
              <a:t>ϵ</a:t>
            </a:r>
            <a:r>
              <a:rPr lang="zh-CN" altLang="en-US"/>
              <a:t>的概率为其它类。平滑后的标签为</a:t>
            </a:r>
            <a:endParaRPr lang="zh-CN" altLang="en-US"/>
          </a:p>
          <a:p>
            <a:endParaRPr lang="zh-CN" altLang="en-US"/>
          </a:p>
          <a:p>
            <a:endParaRPr lang="zh-CN" altLang="en-US"/>
          </a:p>
          <a:p>
            <a:endParaRPr lang="zh-CN" altLang="en-US"/>
          </a:p>
          <a:p>
            <a:r>
              <a:rPr lang="zh-CN" altLang="en-US">
                <a:sym typeface="+mn-ea"/>
              </a:rPr>
              <a:t>知识蒸馏（Knowledge Distillation）</a:t>
            </a:r>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52725" y="2209800"/>
            <a:ext cx="3987165" cy="579120"/>
          </a:xfrm>
          <a:prstGeom prst="rect">
            <a:avLst/>
          </a:prstGeom>
        </p:spPr>
      </p:pic>
      <p:sp>
        <p:nvSpPr>
          <p:cNvPr id="6" name="矩形 5"/>
          <p:cNvSpPr/>
          <p:nvPr/>
        </p:nvSpPr>
        <p:spPr>
          <a:xfrm>
            <a:off x="5543551" y="2914174"/>
            <a:ext cx="320675" cy="106680"/>
          </a:xfrm>
          <a:prstGeom prst="rect">
            <a:avLst/>
          </a:prstGeom>
        </p:spPr>
        <p:txBody>
          <a:bodyPr wrap="none">
            <a:spAutoFit/>
          </a:bodyPr>
          <a:lstStyle/>
          <a:p>
            <a:r>
              <a:rPr lang="zh-CN" altLang="en-US" sz="100" dirty="0">
                <a:solidFill>
                  <a:srgbClr val="FF0000"/>
                </a:solidFill>
              </a:rPr>
              <a:t>硬目标（Hard Targets）</a:t>
            </a:r>
            <a:endParaRPr lang="zh-CN" altLang="en-US" sz="100" dirty="0">
              <a:solidFill>
                <a:srgbClr val="FF0000"/>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315" y="4319905"/>
            <a:ext cx="6991985" cy="73723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dirty="0"/>
          </a:p>
        </p:txBody>
      </p:sp>
      <p:pic>
        <p:nvPicPr>
          <p:cNvPr id="5" name="内容占位符 4"/>
          <p:cNvPicPr>
            <a:picLocks noChangeAspect="1"/>
          </p:cNvPicPr>
          <p:nvPr>
            <p:ph sz="quarter" idx="1"/>
          </p:nvPr>
        </p:nvPicPr>
        <p:blipFill>
          <a:blip r:embed="rId1"/>
          <a:srcRect r="61603"/>
          <a:stretch>
            <a:fillRect/>
          </a:stretch>
        </p:blipFill>
        <p:spPr>
          <a:xfrm>
            <a:off x="107950" y="1031875"/>
            <a:ext cx="5454015" cy="54311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7600" y="3886200"/>
            <a:ext cx="300990" cy="106680"/>
          </a:xfrm>
          <a:prstGeom prst="rect">
            <a:avLst/>
          </a:prstGeom>
        </p:spPr>
        <p:txBody>
          <a:bodyPr wrap="none">
            <a:spAutoFit/>
          </a:bodyPr>
          <a:lstStyle/>
          <a:p>
            <a:r>
              <a:rPr lang="zh-CN" altLang="en-US" sz="100" dirty="0"/>
              <a:t>https://nndl.github.io/</a:t>
            </a:r>
            <a:endParaRPr lang="zh-CN" altLang="en-US" sz="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高维空间的非凸优化问题</a:t>
            </a:r>
            <a:endParaRPr lang="zh-CN" altLang="en-US" dirty="0"/>
          </a:p>
        </p:txBody>
      </p:sp>
      <p:sp>
        <p:nvSpPr>
          <p:cNvPr id="3" name="内容占位符 2"/>
          <p:cNvSpPr>
            <a:spLocks noGrp="1"/>
          </p:cNvSpPr>
          <p:nvPr>
            <p:ph sz="quarter" idx="1"/>
          </p:nvPr>
        </p:nvSpPr>
        <p:spPr/>
        <p:txBody>
          <a:bodyPr/>
          <a:lstStyle/>
          <a:p>
            <a:r>
              <a:rPr lang="zh-CN" altLang="en-US" dirty="0"/>
              <a:t>鞍点</a:t>
            </a:r>
            <a:endParaRPr lang="zh-CN" altLang="en-US"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87060" y="1249045"/>
            <a:ext cx="3204845" cy="2707005"/>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075" y="1176020"/>
            <a:ext cx="3300095" cy="2780030"/>
          </a:xfrm>
          <a:prstGeom prst="rect">
            <a:avLst/>
          </a:prstGeom>
        </p:spPr>
      </p:pic>
      <p:pic>
        <p:nvPicPr>
          <p:cNvPr id="6" name="图片 5"/>
          <p:cNvPicPr>
            <a:picLocks noChangeAspect="1"/>
          </p:cNvPicPr>
          <p:nvPr/>
        </p:nvPicPr>
        <p:blipFill>
          <a:blip r:embed="rId3"/>
          <a:stretch>
            <a:fillRect/>
          </a:stretch>
        </p:blipFill>
        <p:spPr>
          <a:xfrm>
            <a:off x="527685" y="4118610"/>
            <a:ext cx="8272145" cy="2361565"/>
          </a:xfrm>
          <a:prstGeom prst="rect">
            <a:avLst/>
          </a:prstGeom>
        </p:spPr>
      </p:pic>
      <p:sp>
        <p:nvSpPr>
          <p:cNvPr id="8" name="文本框 7"/>
          <p:cNvSpPr txBox="1"/>
          <p:nvPr/>
        </p:nvSpPr>
        <p:spPr>
          <a:xfrm>
            <a:off x="4656455" y="1058545"/>
            <a:ext cx="1402080" cy="460375"/>
          </a:xfrm>
          <a:prstGeom prst="rect">
            <a:avLst/>
          </a:prstGeom>
          <a:noFill/>
        </p:spPr>
        <p:txBody>
          <a:bodyPr wrap="none" rtlCol="0" anchor="t">
            <a:spAutoFit/>
          </a:bodyPr>
          <a:p>
            <a:r>
              <a:rPr lang="zh-CN" altLang="en-US" sz="2400" b="1" dirty="0" smtClean="0">
                <a:solidFill>
                  <a:srgbClr val="0070C0"/>
                </a:solidFill>
                <a:latin typeface="Century Schoolbook" panose="02040604050505020304" charset="0"/>
                <a:ea typeface="思源宋体" panose="02020400000000000000" charset="-122"/>
                <a:sym typeface="+mn-ea"/>
              </a:rPr>
              <a:t>平坦底部</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cap="all" dirty="0"/>
              <a:t>VISUALIZING THE LOSS LANDSCAPE OF NEURAL NETS</a:t>
            </a:r>
            <a:endParaRPr lang="en-US" altLang="zh-CN" sz="2400" b="1" cap="all" dirty="0"/>
          </a:p>
        </p:txBody>
      </p:sp>
      <p:grpSp>
        <p:nvGrpSpPr>
          <p:cNvPr id="5" name="组合 4"/>
          <p:cNvGrpSpPr/>
          <p:nvPr/>
        </p:nvGrpSpPr>
        <p:grpSpPr>
          <a:xfrm>
            <a:off x="437515" y="1162685"/>
            <a:ext cx="5755005" cy="5187315"/>
            <a:chOff x="1200" y="2646"/>
            <a:chExt cx="7670" cy="6913"/>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00" y="2646"/>
              <a:ext cx="7670" cy="3549"/>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 y="6195"/>
              <a:ext cx="7671" cy="3365"/>
            </a:xfrm>
            <a:prstGeom prst="rect">
              <a:avLst/>
            </a:prstGeom>
          </p:spPr>
        </p:pic>
      </p:grpSp>
      <p:sp>
        <p:nvSpPr>
          <p:cNvPr id="7" name="矩形 6"/>
          <p:cNvSpPr/>
          <p:nvPr/>
        </p:nvSpPr>
        <p:spPr>
          <a:xfrm>
            <a:off x="6743700" y="2367915"/>
            <a:ext cx="1930400" cy="252730"/>
          </a:xfrm>
          <a:prstGeom prst="rect">
            <a:avLst/>
          </a:prstGeom>
        </p:spPr>
        <p:txBody>
          <a:bodyPr wrap="square">
            <a:spAutoFit/>
          </a:bodyPr>
          <a:lstStyle/>
          <a:p>
            <a:r>
              <a:rPr lang="en-US" altLang="zh-CN" sz="1050" b="1" dirty="0"/>
              <a:t>without skip connections</a:t>
            </a:r>
            <a:endParaRPr lang="zh-CN" altLang="en-US" sz="1050" dirty="0"/>
          </a:p>
        </p:txBody>
      </p:sp>
      <p:sp>
        <p:nvSpPr>
          <p:cNvPr id="8" name="矩形 7"/>
          <p:cNvSpPr/>
          <p:nvPr/>
        </p:nvSpPr>
        <p:spPr>
          <a:xfrm>
            <a:off x="6743700" y="4961890"/>
            <a:ext cx="1930400" cy="252730"/>
          </a:xfrm>
          <a:prstGeom prst="rect">
            <a:avLst/>
          </a:prstGeom>
        </p:spPr>
        <p:txBody>
          <a:bodyPr wrap="square">
            <a:spAutoFit/>
          </a:bodyPr>
          <a:lstStyle/>
          <a:p>
            <a:r>
              <a:rPr lang="en-US" altLang="zh-CN" sz="1050" b="1" dirty="0"/>
              <a:t>with skip connections</a:t>
            </a:r>
            <a:endParaRPr lang="zh-CN" alt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优化算法：随机梯度下降</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950" y="1144905"/>
            <a:ext cx="8126730" cy="5176520"/>
          </a:xfrm>
          <a:prstGeom prst="rect">
            <a:avLst/>
          </a:prstGeom>
        </p:spPr>
      </p:pic>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l="5566" t="3092" r="13496" b="2462"/>
          <a:stretch>
            <a:fillRect/>
          </a:stretch>
        </p:blipFill>
        <p:spPr bwMode="auto">
          <a:xfrm>
            <a:off x="5537200" y="2644140"/>
            <a:ext cx="3551555" cy="2192020"/>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优化算法：</a:t>
            </a:r>
            <a:r>
              <a:rPr lang="en-US" altLang="zh-CN"/>
              <a:t>MiniBatch</a:t>
            </a:r>
            <a:endParaRPr lang="en-US" altLang="zh-CN"/>
          </a:p>
        </p:txBody>
      </p:sp>
      <p:sp>
        <p:nvSpPr>
          <p:cNvPr id="6" name="文本框 5"/>
          <p:cNvSpPr txBox="1"/>
          <p:nvPr/>
        </p:nvSpPr>
        <p:spPr>
          <a:xfrm>
            <a:off x="5911850" y="4116070"/>
            <a:ext cx="2887345" cy="1938020"/>
          </a:xfrm>
          <a:prstGeom prst="rect">
            <a:avLst/>
          </a:prstGeom>
          <a:noFill/>
        </p:spPr>
        <p:txBody>
          <a:bodyPr wrap="square" rtlCol="0">
            <a:spAutoFit/>
          </a:bodyPr>
          <a:lstStyle/>
          <a:p>
            <a:pPr>
              <a:lnSpc>
                <a:spcPct val="150000"/>
              </a:lnSpc>
            </a:pPr>
            <a:r>
              <a:rPr lang="zh-CN" altLang="en-US" sz="2000" dirty="0">
                <a:solidFill>
                  <a:srgbClr val="FF0000"/>
                </a:solidFill>
                <a:latin typeface="思源宋体" panose="02020400000000000000" charset="-122"/>
                <a:ea typeface="思源宋体" panose="02020400000000000000" charset="-122"/>
              </a:rPr>
              <a:t>几个关键因素：</a:t>
            </a:r>
            <a:endParaRPr lang="en-US" altLang="zh-CN" sz="2000" dirty="0">
              <a:solidFill>
                <a:srgbClr val="FF0000"/>
              </a:solidFill>
              <a:latin typeface="思源宋体" panose="02020400000000000000" charset="-122"/>
              <a:ea typeface="思源宋体" panose="02020400000000000000" charset="-122"/>
            </a:endParaRPr>
          </a:p>
          <a:p>
            <a:pPr marL="285750" indent="-285750">
              <a:lnSpc>
                <a:spcPct val="150000"/>
              </a:lnSpc>
              <a:buFont typeface="Arial" panose="020B0604020202020204" pitchFamily="34" charset="0"/>
              <a:buChar char="•"/>
            </a:pPr>
            <a:r>
              <a:rPr lang="zh-CN" altLang="en-US" sz="2000" dirty="0">
                <a:solidFill>
                  <a:srgbClr val="FF0000"/>
                </a:solidFill>
                <a:latin typeface="思源宋体" panose="02020400000000000000" charset="-122"/>
                <a:ea typeface="思源宋体" panose="02020400000000000000" charset="-122"/>
              </a:rPr>
              <a:t>小批量样本数量</a:t>
            </a:r>
            <a:endParaRPr lang="en-US" altLang="zh-CN" sz="2000" dirty="0">
              <a:solidFill>
                <a:srgbClr val="FF0000"/>
              </a:solidFill>
              <a:latin typeface="思源宋体" panose="02020400000000000000" charset="-122"/>
              <a:ea typeface="思源宋体" panose="02020400000000000000" charset="-122"/>
            </a:endParaRPr>
          </a:p>
          <a:p>
            <a:pPr marL="285750" indent="-285750">
              <a:lnSpc>
                <a:spcPct val="150000"/>
              </a:lnSpc>
              <a:buFont typeface="Arial" panose="020B0604020202020204" pitchFamily="34" charset="0"/>
              <a:buChar char="•"/>
            </a:pPr>
            <a:r>
              <a:rPr lang="zh-CN" altLang="en-US" sz="2000" dirty="0">
                <a:solidFill>
                  <a:srgbClr val="FF0000"/>
                </a:solidFill>
                <a:latin typeface="思源宋体" panose="02020400000000000000" charset="-122"/>
                <a:ea typeface="思源宋体" panose="02020400000000000000" charset="-122"/>
              </a:rPr>
              <a:t>梯度</a:t>
            </a:r>
            <a:endParaRPr lang="en-US" altLang="zh-CN" sz="2000" dirty="0">
              <a:solidFill>
                <a:srgbClr val="FF0000"/>
              </a:solidFill>
              <a:latin typeface="思源宋体" panose="02020400000000000000" charset="-122"/>
              <a:ea typeface="思源宋体" panose="02020400000000000000" charset="-122"/>
            </a:endParaRPr>
          </a:p>
          <a:p>
            <a:pPr marL="285750" indent="-285750">
              <a:lnSpc>
                <a:spcPct val="150000"/>
              </a:lnSpc>
              <a:buFont typeface="Arial" panose="020B0604020202020204" pitchFamily="34" charset="0"/>
              <a:buChar char="•"/>
            </a:pPr>
            <a:r>
              <a:rPr lang="zh-CN" altLang="en-US" sz="2000" dirty="0">
                <a:solidFill>
                  <a:srgbClr val="FF0000"/>
                </a:solidFill>
                <a:latin typeface="思源宋体" panose="02020400000000000000" charset="-122"/>
                <a:ea typeface="思源宋体" panose="02020400000000000000" charset="-122"/>
              </a:rPr>
              <a:t>学习率</a:t>
            </a:r>
            <a:endParaRPr lang="zh-CN" altLang="en-US" sz="2000" dirty="0">
              <a:solidFill>
                <a:srgbClr val="FF0000"/>
              </a:solidFill>
              <a:latin typeface="思源宋体" panose="02020400000000000000" charset="-122"/>
              <a:ea typeface="思源宋体" panose="02020400000000000000"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56790" y="1831340"/>
            <a:ext cx="5208270" cy="96901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790" y="3839210"/>
            <a:ext cx="1684020" cy="540385"/>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790" y="5219065"/>
            <a:ext cx="2026920" cy="427355"/>
          </a:xfrm>
          <a:prstGeom prst="rect">
            <a:avLst/>
          </a:prstGeom>
        </p:spPr>
      </p:pic>
      <p:sp>
        <p:nvSpPr>
          <p:cNvPr id="4" name="内容占位符 3"/>
          <p:cNvSpPr/>
          <p:nvPr>
            <p:ph sz="quarter" idx="1"/>
          </p:nvPr>
        </p:nvSpPr>
        <p:spPr>
          <a:xfrm>
            <a:off x="107950" y="1058545"/>
            <a:ext cx="4671060" cy="5294630"/>
          </a:xfrm>
        </p:spPr>
        <p:txBody>
          <a:bodyPr/>
          <a:p>
            <a:r>
              <a:rPr lang="zh-CN" altLang="en-US"/>
              <a:t>选取</a:t>
            </a:r>
            <a:r>
              <a:t>K</a:t>
            </a:r>
            <a:r>
              <a:rPr lang="zh-CN" altLang="en-US"/>
              <a:t>个训练样本，计算偏导数</a:t>
            </a:r>
            <a:endParaRPr lang="zh-CN" altLang="en-US"/>
          </a:p>
          <a:p>
            <a:endParaRPr lang="zh-CN" altLang="en-US"/>
          </a:p>
          <a:p>
            <a:endParaRPr lang="zh-CN" altLang="en-US"/>
          </a:p>
          <a:p>
            <a:endParaRPr lang="zh-CN" altLang="en-US"/>
          </a:p>
          <a:p>
            <a:r>
              <a:rPr lang="zh-CN" altLang="en-US"/>
              <a:t>定义梯度</a:t>
            </a:r>
            <a:endParaRPr lang="zh-CN" altLang="en-US"/>
          </a:p>
          <a:p>
            <a:endParaRPr lang="zh-CN" altLang="en-US"/>
          </a:p>
          <a:p>
            <a:endParaRPr lang="zh-CN" altLang="en-US"/>
          </a:p>
          <a:p>
            <a:r>
              <a:rPr lang="zh-CN" altLang="en-US"/>
              <a:t>更新参数</a:t>
            </a:r>
            <a:endParaRPr lang="zh-CN" altLang="en-US"/>
          </a:p>
          <a:p>
            <a:endParaRPr lang="zh-CN" altLang="en-US"/>
          </a:p>
          <a:p>
            <a:pPr marL="206375" lvl="1" indent="0">
              <a:buNone/>
            </a:pPr>
            <a:r>
              <a:rPr lang="zh-CN" altLang="en-US"/>
              <a:t>其中</a:t>
            </a:r>
            <a:r>
              <a:rPr lang="zh-CN" altLang="en-US">
                <a:latin typeface="Arial" panose="020B0604020202020204" pitchFamily="34" charset="0"/>
                <a:cs typeface="Arial" panose="020B0604020202020204" pitchFamily="34" charset="0"/>
              </a:rPr>
              <a:t>α</a:t>
            </a:r>
            <a:r>
              <a:rPr lang="en-US" altLang="zh-CN">
                <a:latin typeface="Arial" panose="020B0604020202020204" pitchFamily="34" charset="0"/>
                <a:cs typeface="Arial" panose="020B0604020202020204" pitchFamily="34" charset="0"/>
              </a:rPr>
              <a:t>&gt;0</a:t>
            </a:r>
            <a:r>
              <a:rPr lang="zh-CN" altLang="en-US"/>
              <a:t>为学习率</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学习率的影响</a:t>
            </a:r>
            <a:endParaRPr lang="zh-CN" altLang="en-US" dirty="0"/>
          </a:p>
        </p:txBody>
      </p:sp>
      <p:pic>
        <p:nvPicPr>
          <p:cNvPr id="1026" name="Picture 2" descr="Goldilocks of learning rat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950" y="1757045"/>
            <a:ext cx="8896985" cy="3451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00990" y="6026150"/>
            <a:ext cx="4942205" cy="306705"/>
          </a:xfrm>
          <a:prstGeom prst="rect">
            <a:avLst/>
          </a:prstGeom>
        </p:spPr>
        <p:txBody>
          <a:bodyPr wrap="square">
            <a:spAutoFit/>
          </a:bodyPr>
          <a:lstStyle/>
          <a:p>
            <a:r>
              <a:rPr lang="en-US" altLang="zh-CN" sz="1400" dirty="0">
                <a:hlinkClick r:id="rId2"/>
              </a:rPr>
              <a:t>https://www.jeremyjordan.me/nn-learning-rate/</a:t>
            </a:r>
            <a:endParaRPr lang="en-US" altLang="zh-CN" sz="1400" dirty="0">
              <a:hlinkClick r:id="rId2"/>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2_Orig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2657</Words>
  <Application>WPS 演示</Application>
  <PresentationFormat>宽屏</PresentationFormat>
  <Paragraphs>331</Paragraphs>
  <Slides>48</Slides>
  <Notes>13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48</vt:i4>
      </vt:variant>
    </vt:vector>
  </HeadingPairs>
  <TitlesOfParts>
    <vt:vector size="69" baseType="lpstr">
      <vt:lpstr>Arial</vt:lpstr>
      <vt:lpstr>宋体</vt:lpstr>
      <vt:lpstr>Wingdings</vt:lpstr>
      <vt:lpstr>微软雅黑</vt:lpstr>
      <vt:lpstr>Calibri</vt:lpstr>
      <vt:lpstr>Wingdings 3</vt:lpstr>
      <vt:lpstr>Wingdings 3</vt:lpstr>
      <vt:lpstr>Cambria</vt:lpstr>
      <vt:lpstr>华文中宋</vt:lpstr>
      <vt:lpstr>思源宋体</vt:lpstr>
      <vt:lpstr>Century Schoolbook</vt:lpstr>
      <vt:lpstr>Arial Unicode MS</vt:lpstr>
      <vt:lpstr>幼圆</vt:lpstr>
      <vt:lpstr>华文楷体</vt:lpstr>
      <vt:lpstr>Helvetica</vt:lpstr>
      <vt:lpstr>BatangChe</vt:lpstr>
      <vt:lpstr>QIJIC</vt:lpstr>
      <vt:lpstr>Wingdings</vt:lpstr>
      <vt:lpstr>汉仪全唐诗简</vt:lpstr>
      <vt:lpstr>阿里巴巴普惠体</vt:lpstr>
      <vt:lpstr>2_Origin</vt:lpstr>
      <vt:lpstr>网络优化与正则化</vt:lpstr>
      <vt:lpstr>机器学习的矛与盾</vt:lpstr>
      <vt:lpstr>网络优化</vt:lpstr>
      <vt:lpstr>网络优化的难点</vt:lpstr>
      <vt:lpstr>高维空间的非凸优化问题</vt:lpstr>
      <vt:lpstr>VISUALIZING THE LOSS LANDSCAPE OF NEURAL NETS</vt:lpstr>
      <vt:lpstr>优化算法：随机梯度下降</vt:lpstr>
      <vt:lpstr>优化算法：MiniBatch</vt:lpstr>
      <vt:lpstr>学习率的影响</vt:lpstr>
      <vt:lpstr>批量大小的影响</vt:lpstr>
      <vt:lpstr>如何改进？</vt:lpstr>
      <vt:lpstr>学习率衰减 </vt:lpstr>
      <vt:lpstr>学习率衰减</vt:lpstr>
      <vt:lpstr>学习率衰减</vt:lpstr>
      <vt:lpstr>周期性学习率调整 Cyclical Learning Rates</vt:lpstr>
      <vt:lpstr>Cyclical Learning Rates</vt:lpstr>
      <vt:lpstr>梯度方向优化</vt:lpstr>
      <vt:lpstr>梯度方向优化</vt:lpstr>
      <vt:lpstr>梯度方向优化+自适应学习率</vt:lpstr>
      <vt:lpstr>优化</vt:lpstr>
      <vt:lpstr>梯度截断</vt:lpstr>
      <vt:lpstr>小结</vt:lpstr>
      <vt:lpstr>小结</vt:lpstr>
      <vt:lpstr>参数初始化/数据预处理</vt:lpstr>
      <vt:lpstr>参数初始化</vt:lpstr>
      <vt:lpstr>参数初始化</vt:lpstr>
      <vt:lpstr>数据预处理</vt:lpstr>
      <vt:lpstr> 数据归一化对梯度的影响</vt:lpstr>
      <vt:lpstr>逐层归一化</vt:lpstr>
      <vt:lpstr>逐层归一化</vt:lpstr>
      <vt:lpstr>批量归一化（BatchNorm, BN）</vt:lpstr>
      <vt:lpstr>层归一化</vt:lpstr>
      <vt:lpstr>超参数优化</vt:lpstr>
      <vt:lpstr>超参数优化</vt:lpstr>
      <vt:lpstr>超参数优化</vt:lpstr>
      <vt:lpstr>网络正则化</vt:lpstr>
      <vt:lpstr>重新思考泛化性</vt:lpstr>
      <vt:lpstr>正则化（regularization）</vt:lpstr>
      <vt:lpstr>Lp范数正则化</vt:lpstr>
      <vt:lpstr>神经网络示例</vt:lpstr>
      <vt:lpstr>神经网络示例</vt:lpstr>
      <vt:lpstr>提前停止</vt:lpstr>
      <vt:lpstr>丢弃法（Dropout Method）</vt:lpstr>
      <vt:lpstr>Dropout意义</vt:lpstr>
      <vt:lpstr>数据增强（Data Augmentation）</vt:lpstr>
      <vt:lpstr>标签平滑（Label Smoothing）</vt:lpstr>
      <vt:lpstr>总结</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fei</cp:lastModifiedBy>
  <cp:revision>1946</cp:revision>
  <dcterms:created xsi:type="dcterms:W3CDTF">2009-03-19T21:17:00Z</dcterms:created>
  <dcterms:modified xsi:type="dcterms:W3CDTF">2021-06-09T13:59:52Z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